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2" r:id="rId4"/>
    <p:sldId id="267" r:id="rId5"/>
    <p:sldId id="264" r:id="rId6"/>
    <p:sldId id="273" r:id="rId7"/>
    <p:sldId id="272" r:id="rId8"/>
    <p:sldId id="269" r:id="rId9"/>
    <p:sldId id="261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7" d="100"/>
          <a:sy n="67" d="100"/>
        </p:scale>
        <p:origin x="86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rnet\Desktop\Model%20Perform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Metadata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Sheet1!$A$12:$A$16</c:f>
              <c:strCache>
                <c:ptCount val="5"/>
                <c:pt idx="0">
                  <c:v>Epoch1</c:v>
                </c:pt>
                <c:pt idx="1">
                  <c:v>Epoch2</c:v>
                </c:pt>
                <c:pt idx="2">
                  <c:v>Epoch3</c:v>
                </c:pt>
                <c:pt idx="3">
                  <c:v>Epoch4</c:v>
                </c:pt>
                <c:pt idx="4">
                  <c:v>Epoch5</c:v>
                </c:pt>
              </c:strCache>
            </c:strRef>
          </c:cat>
          <c:val>
            <c:numRef>
              <c:f>Sheet1!$B$12:$B$16</c:f>
              <c:numCache>
                <c:formatCode>0.00</c:formatCode>
                <c:ptCount val="5"/>
                <c:pt idx="0">
                  <c:v>33.996299999999998</c:v>
                </c:pt>
                <c:pt idx="1">
                  <c:v>21.422599999999999</c:v>
                </c:pt>
                <c:pt idx="2">
                  <c:v>18.6343</c:v>
                </c:pt>
                <c:pt idx="3">
                  <c:v>19.036799999999999</c:v>
                </c:pt>
                <c:pt idx="4">
                  <c:v>18.726400000000002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D7-4D77-B37D-5B7853BF2199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CNN 1-layer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Sheet1!$A$12:$A$16</c:f>
              <c:strCache>
                <c:ptCount val="5"/>
                <c:pt idx="0">
                  <c:v>Epoch1</c:v>
                </c:pt>
                <c:pt idx="1">
                  <c:v>Epoch2</c:v>
                </c:pt>
                <c:pt idx="2">
                  <c:v>Epoch3</c:v>
                </c:pt>
                <c:pt idx="3">
                  <c:v>Epoch4</c:v>
                </c:pt>
                <c:pt idx="4">
                  <c:v>Epoch5</c:v>
                </c:pt>
              </c:strCache>
            </c:strRef>
          </c:cat>
          <c:val>
            <c:numRef>
              <c:f>Sheet1!$C$12:$C$16</c:f>
              <c:numCache>
                <c:formatCode>0.00</c:formatCode>
                <c:ptCount val="5"/>
                <c:pt idx="0">
                  <c:v>15.444100000000001</c:v>
                </c:pt>
                <c:pt idx="1">
                  <c:v>15.1989</c:v>
                </c:pt>
                <c:pt idx="2">
                  <c:v>17.5442</c:v>
                </c:pt>
                <c:pt idx="3">
                  <c:v>15.283155300000001</c:v>
                </c:pt>
                <c:pt idx="4">
                  <c:v>15.9908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D7-4D77-B37D-5B7853BF2199}"/>
            </c:ext>
          </c:extLst>
        </c:ser>
        <c:ser>
          <c:idx val="2"/>
          <c:order val="2"/>
          <c:tx>
            <c:strRef>
              <c:f>Sheet1!$D$11</c:f>
              <c:strCache>
                <c:ptCount val="1"/>
                <c:pt idx="0">
                  <c:v>CNN 2-layers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Sheet1!$A$12:$A$16</c:f>
              <c:strCache>
                <c:ptCount val="5"/>
                <c:pt idx="0">
                  <c:v>Epoch1</c:v>
                </c:pt>
                <c:pt idx="1">
                  <c:v>Epoch2</c:v>
                </c:pt>
                <c:pt idx="2">
                  <c:v>Epoch3</c:v>
                </c:pt>
                <c:pt idx="3">
                  <c:v>Epoch4</c:v>
                </c:pt>
                <c:pt idx="4">
                  <c:v>Epoch5</c:v>
                </c:pt>
              </c:strCache>
            </c:strRef>
          </c:cat>
          <c:val>
            <c:numRef>
              <c:f>Sheet1!$D$12:$D$16</c:f>
              <c:numCache>
                <c:formatCode>0.00</c:formatCode>
                <c:ptCount val="5"/>
                <c:pt idx="0">
                  <c:v>24.763500000000001</c:v>
                </c:pt>
                <c:pt idx="1">
                  <c:v>21.675579119999998</c:v>
                </c:pt>
                <c:pt idx="2">
                  <c:v>17.974499999999999</c:v>
                </c:pt>
                <c:pt idx="3">
                  <c:v>16.158000000000001</c:v>
                </c:pt>
                <c:pt idx="4">
                  <c:v>16.934100000000001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AD7-4D77-B37D-5B7853BF2199}"/>
            </c:ext>
          </c:extLst>
        </c:ser>
        <c:ser>
          <c:idx val="3"/>
          <c:order val="3"/>
          <c:tx>
            <c:strRef>
              <c:f>Sheet1!$E$11</c:f>
              <c:strCache>
                <c:ptCount val="1"/>
                <c:pt idx="0">
                  <c:v>MD and CNN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Sheet1!$A$12:$A$16</c:f>
              <c:strCache>
                <c:ptCount val="5"/>
                <c:pt idx="0">
                  <c:v>Epoch1</c:v>
                </c:pt>
                <c:pt idx="1">
                  <c:v>Epoch2</c:v>
                </c:pt>
                <c:pt idx="2">
                  <c:v>Epoch3</c:v>
                </c:pt>
                <c:pt idx="3">
                  <c:v>Epoch4</c:v>
                </c:pt>
                <c:pt idx="4">
                  <c:v>Epoch5</c:v>
                </c:pt>
              </c:strCache>
            </c:strRef>
          </c:cat>
          <c:val>
            <c:numRef>
              <c:f>Sheet1!$E$12:$E$16</c:f>
              <c:numCache>
                <c:formatCode>0.00</c:formatCode>
                <c:ptCount val="5"/>
                <c:pt idx="0">
                  <c:v>16.236799999999999</c:v>
                </c:pt>
                <c:pt idx="1">
                  <c:v>15.976599999999999</c:v>
                </c:pt>
                <c:pt idx="2">
                  <c:v>16.5595</c:v>
                </c:pt>
                <c:pt idx="3">
                  <c:v>15.794600000000001</c:v>
                </c:pt>
                <c:pt idx="4">
                  <c:v>15.764799999999999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AD7-4D77-B37D-5B7853BF21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6967936"/>
        <c:axId val="586962032"/>
      </c:lineChart>
      <c:catAx>
        <c:axId val="58696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6962032"/>
        <c:crosses val="autoZero"/>
        <c:auto val="1"/>
        <c:lblAlgn val="ctr"/>
        <c:lblOffset val="100"/>
        <c:noMultiLvlLbl val="0"/>
      </c:catAx>
      <c:valAx>
        <c:axId val="586962032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6967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6B106E-F589-4C60-93C0-53885A29EB2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C3BF4D8-A91D-425B-A6D1-47D946BF4EB1}">
      <dgm:prSet/>
      <dgm:spPr/>
      <dgm:t>
        <a:bodyPr/>
        <a:lstStyle/>
        <a:p>
          <a:r>
            <a:rPr lang="en-US"/>
            <a:t>What is pawpularity and why is it important?</a:t>
          </a:r>
        </a:p>
      </dgm:t>
    </dgm:pt>
    <dgm:pt modelId="{DC994F01-C527-4669-8E59-D3F58466926D}" type="parTrans" cxnId="{E6BE142A-9EB3-4DF6-9779-8CF404EF6234}">
      <dgm:prSet/>
      <dgm:spPr/>
      <dgm:t>
        <a:bodyPr/>
        <a:lstStyle/>
        <a:p>
          <a:endParaRPr lang="en-US"/>
        </a:p>
      </dgm:t>
    </dgm:pt>
    <dgm:pt modelId="{CAA2901E-07AC-4D04-BBCA-D6B959EFA2CD}" type="sibTrans" cxnId="{E6BE142A-9EB3-4DF6-9779-8CF404EF6234}">
      <dgm:prSet/>
      <dgm:spPr/>
      <dgm:t>
        <a:bodyPr/>
        <a:lstStyle/>
        <a:p>
          <a:endParaRPr lang="en-US"/>
        </a:p>
      </dgm:t>
    </dgm:pt>
    <dgm:pt modelId="{328027C9-7508-41D4-9ED9-B79657830449}">
      <dgm:prSet/>
      <dgm:spPr/>
      <dgm:t>
        <a:bodyPr/>
        <a:lstStyle/>
        <a:p>
          <a:r>
            <a:rPr lang="en-US"/>
            <a:t>Data – what do we have to work with?</a:t>
          </a:r>
        </a:p>
      </dgm:t>
    </dgm:pt>
    <dgm:pt modelId="{6F3C99A8-2979-4B15-8596-7AE0FE85FAED}" type="parTrans" cxnId="{FA173028-B7FB-4BA7-88AA-CAFE05C8950D}">
      <dgm:prSet/>
      <dgm:spPr/>
      <dgm:t>
        <a:bodyPr/>
        <a:lstStyle/>
        <a:p>
          <a:endParaRPr lang="en-US"/>
        </a:p>
      </dgm:t>
    </dgm:pt>
    <dgm:pt modelId="{554C55C9-2E7B-45C0-8752-53C6F48CE3A5}" type="sibTrans" cxnId="{FA173028-B7FB-4BA7-88AA-CAFE05C8950D}">
      <dgm:prSet/>
      <dgm:spPr/>
      <dgm:t>
        <a:bodyPr/>
        <a:lstStyle/>
        <a:p>
          <a:endParaRPr lang="en-US"/>
        </a:p>
      </dgm:t>
    </dgm:pt>
    <dgm:pt modelId="{101024D6-7A1A-4274-BAFB-FFE42B35D1FA}">
      <dgm:prSet/>
      <dgm:spPr/>
      <dgm:t>
        <a:bodyPr/>
        <a:lstStyle/>
        <a:p>
          <a:r>
            <a:rPr lang="en-US"/>
            <a:t>Methods – how to get the best prediction?</a:t>
          </a:r>
        </a:p>
      </dgm:t>
    </dgm:pt>
    <dgm:pt modelId="{C6D6AE66-BC4D-4D0C-AF6A-5AA3320C6D30}" type="parTrans" cxnId="{D43587D9-432F-4287-90E8-6589AA932A45}">
      <dgm:prSet/>
      <dgm:spPr/>
      <dgm:t>
        <a:bodyPr/>
        <a:lstStyle/>
        <a:p>
          <a:endParaRPr lang="en-US"/>
        </a:p>
      </dgm:t>
    </dgm:pt>
    <dgm:pt modelId="{D52556FA-6D04-486E-ACC6-BA2C0B963808}" type="sibTrans" cxnId="{D43587D9-432F-4287-90E8-6589AA932A45}">
      <dgm:prSet/>
      <dgm:spPr/>
      <dgm:t>
        <a:bodyPr/>
        <a:lstStyle/>
        <a:p>
          <a:endParaRPr lang="en-US"/>
        </a:p>
      </dgm:t>
    </dgm:pt>
    <dgm:pt modelId="{C6EA3B02-1993-4EEA-8D9B-F426747A870E}">
      <dgm:prSet/>
      <dgm:spPr/>
      <dgm:t>
        <a:bodyPr/>
        <a:lstStyle/>
        <a:p>
          <a:r>
            <a:rPr lang="en-US"/>
            <a:t>Results and Takeaways</a:t>
          </a:r>
        </a:p>
      </dgm:t>
    </dgm:pt>
    <dgm:pt modelId="{9DA4EB45-BB49-41B9-8F61-B9B93C75D8E1}" type="parTrans" cxnId="{40349F27-58C6-4F9E-B514-2E6FDCF711E0}">
      <dgm:prSet/>
      <dgm:spPr/>
      <dgm:t>
        <a:bodyPr/>
        <a:lstStyle/>
        <a:p>
          <a:endParaRPr lang="en-US"/>
        </a:p>
      </dgm:t>
    </dgm:pt>
    <dgm:pt modelId="{ADCAFE58-2D62-4CCC-8FE9-551689C0102D}" type="sibTrans" cxnId="{40349F27-58C6-4F9E-B514-2E6FDCF711E0}">
      <dgm:prSet/>
      <dgm:spPr/>
      <dgm:t>
        <a:bodyPr/>
        <a:lstStyle/>
        <a:p>
          <a:endParaRPr lang="en-US"/>
        </a:p>
      </dgm:t>
    </dgm:pt>
    <dgm:pt modelId="{C5996041-9B07-4999-B11B-6D645DFA2548}" type="pres">
      <dgm:prSet presAssocID="{9F6B106E-F589-4C60-93C0-53885A29EB25}" presName="root" presStyleCnt="0">
        <dgm:presLayoutVars>
          <dgm:dir/>
          <dgm:resizeHandles val="exact"/>
        </dgm:presLayoutVars>
      </dgm:prSet>
      <dgm:spPr/>
    </dgm:pt>
    <dgm:pt modelId="{34712C96-6C12-4FD4-8B50-891059BC7CDA}" type="pres">
      <dgm:prSet presAssocID="{4C3BF4D8-A91D-425B-A6D1-47D946BF4EB1}" presName="compNode" presStyleCnt="0"/>
      <dgm:spPr/>
    </dgm:pt>
    <dgm:pt modelId="{62697B96-7FF0-40DF-A281-C5B01FCF9676}" type="pres">
      <dgm:prSet presAssocID="{4C3BF4D8-A91D-425B-A6D1-47D946BF4EB1}" presName="bgRect" presStyleLbl="bgShp" presStyleIdx="0" presStyleCnt="4"/>
      <dgm:spPr/>
    </dgm:pt>
    <dgm:pt modelId="{83BD5BC2-5D5B-4E54-B963-B71988E997B6}" type="pres">
      <dgm:prSet presAssocID="{4C3BF4D8-A91D-425B-A6D1-47D946BF4EB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0972AB4A-8AEF-4430-80F3-99987219E0DF}" type="pres">
      <dgm:prSet presAssocID="{4C3BF4D8-A91D-425B-A6D1-47D946BF4EB1}" presName="spaceRect" presStyleCnt="0"/>
      <dgm:spPr/>
    </dgm:pt>
    <dgm:pt modelId="{43607D81-26D3-4222-AAD1-F904E5842478}" type="pres">
      <dgm:prSet presAssocID="{4C3BF4D8-A91D-425B-A6D1-47D946BF4EB1}" presName="parTx" presStyleLbl="revTx" presStyleIdx="0" presStyleCnt="4">
        <dgm:presLayoutVars>
          <dgm:chMax val="0"/>
          <dgm:chPref val="0"/>
        </dgm:presLayoutVars>
      </dgm:prSet>
      <dgm:spPr/>
    </dgm:pt>
    <dgm:pt modelId="{96B9F3C7-C73E-4B31-9A30-AF068E965891}" type="pres">
      <dgm:prSet presAssocID="{CAA2901E-07AC-4D04-BBCA-D6B959EFA2CD}" presName="sibTrans" presStyleCnt="0"/>
      <dgm:spPr/>
    </dgm:pt>
    <dgm:pt modelId="{FB9BCCD7-A85D-4CC9-92E7-75B1B9123F6D}" type="pres">
      <dgm:prSet presAssocID="{328027C9-7508-41D4-9ED9-B79657830449}" presName="compNode" presStyleCnt="0"/>
      <dgm:spPr/>
    </dgm:pt>
    <dgm:pt modelId="{B57A9687-A59C-4491-A723-628DF8D2E552}" type="pres">
      <dgm:prSet presAssocID="{328027C9-7508-41D4-9ED9-B79657830449}" presName="bgRect" presStyleLbl="bgShp" presStyleIdx="1" presStyleCnt="4"/>
      <dgm:spPr/>
    </dgm:pt>
    <dgm:pt modelId="{3383673F-09B6-4989-9289-BE3FC9351094}" type="pres">
      <dgm:prSet presAssocID="{328027C9-7508-41D4-9ED9-B7965783044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F7F35DB-E5D9-46BB-A706-AFD9008B67AF}" type="pres">
      <dgm:prSet presAssocID="{328027C9-7508-41D4-9ED9-B79657830449}" presName="spaceRect" presStyleCnt="0"/>
      <dgm:spPr/>
    </dgm:pt>
    <dgm:pt modelId="{F78E54B6-084B-41D5-93F5-95FC8AA0E03E}" type="pres">
      <dgm:prSet presAssocID="{328027C9-7508-41D4-9ED9-B79657830449}" presName="parTx" presStyleLbl="revTx" presStyleIdx="1" presStyleCnt="4">
        <dgm:presLayoutVars>
          <dgm:chMax val="0"/>
          <dgm:chPref val="0"/>
        </dgm:presLayoutVars>
      </dgm:prSet>
      <dgm:spPr/>
    </dgm:pt>
    <dgm:pt modelId="{16E85D34-9B4E-4D27-975F-7FD56FBC2F78}" type="pres">
      <dgm:prSet presAssocID="{554C55C9-2E7B-45C0-8752-53C6F48CE3A5}" presName="sibTrans" presStyleCnt="0"/>
      <dgm:spPr/>
    </dgm:pt>
    <dgm:pt modelId="{48E99AED-25F1-4923-A02B-35059F70296B}" type="pres">
      <dgm:prSet presAssocID="{101024D6-7A1A-4274-BAFB-FFE42B35D1FA}" presName="compNode" presStyleCnt="0"/>
      <dgm:spPr/>
    </dgm:pt>
    <dgm:pt modelId="{37B477C2-FF56-43A8-8361-43FF9CB62AA3}" type="pres">
      <dgm:prSet presAssocID="{101024D6-7A1A-4274-BAFB-FFE42B35D1FA}" presName="bgRect" presStyleLbl="bgShp" presStyleIdx="2" presStyleCnt="4"/>
      <dgm:spPr/>
    </dgm:pt>
    <dgm:pt modelId="{86924A53-4AE6-46E2-874F-A3B65657F913}" type="pres">
      <dgm:prSet presAssocID="{101024D6-7A1A-4274-BAFB-FFE42B35D1F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213CA436-33EB-486D-BA98-D1DA9632CCC1}" type="pres">
      <dgm:prSet presAssocID="{101024D6-7A1A-4274-BAFB-FFE42B35D1FA}" presName="spaceRect" presStyleCnt="0"/>
      <dgm:spPr/>
    </dgm:pt>
    <dgm:pt modelId="{80B06377-DD71-403B-8121-0D1718700C64}" type="pres">
      <dgm:prSet presAssocID="{101024D6-7A1A-4274-BAFB-FFE42B35D1FA}" presName="parTx" presStyleLbl="revTx" presStyleIdx="2" presStyleCnt="4">
        <dgm:presLayoutVars>
          <dgm:chMax val="0"/>
          <dgm:chPref val="0"/>
        </dgm:presLayoutVars>
      </dgm:prSet>
      <dgm:spPr/>
    </dgm:pt>
    <dgm:pt modelId="{B16EC659-6904-454F-855E-1668A4E90761}" type="pres">
      <dgm:prSet presAssocID="{D52556FA-6D04-486E-ACC6-BA2C0B963808}" presName="sibTrans" presStyleCnt="0"/>
      <dgm:spPr/>
    </dgm:pt>
    <dgm:pt modelId="{2CBDF4F0-B203-4033-AC17-F06D81B4BD7E}" type="pres">
      <dgm:prSet presAssocID="{C6EA3B02-1993-4EEA-8D9B-F426747A870E}" presName="compNode" presStyleCnt="0"/>
      <dgm:spPr/>
    </dgm:pt>
    <dgm:pt modelId="{07EF8A7C-B9D1-4E86-B9FB-DEFCBD7AC9BA}" type="pres">
      <dgm:prSet presAssocID="{C6EA3B02-1993-4EEA-8D9B-F426747A870E}" presName="bgRect" presStyleLbl="bgShp" presStyleIdx="3" presStyleCnt="4"/>
      <dgm:spPr/>
    </dgm:pt>
    <dgm:pt modelId="{F41730BC-4C8D-4F2D-A72A-EE2287288FAC}" type="pres">
      <dgm:prSet presAssocID="{C6EA3B02-1993-4EEA-8D9B-F426747A870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DED57BC-BB99-4099-8F7E-01C4DE06570B}" type="pres">
      <dgm:prSet presAssocID="{C6EA3B02-1993-4EEA-8D9B-F426747A870E}" presName="spaceRect" presStyleCnt="0"/>
      <dgm:spPr/>
    </dgm:pt>
    <dgm:pt modelId="{0B4690E6-0955-44B3-854F-9694C03B1509}" type="pres">
      <dgm:prSet presAssocID="{C6EA3B02-1993-4EEA-8D9B-F426747A870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7903D15-DC45-44C6-8A01-E294ECC802BE}" type="presOf" srcId="{9F6B106E-F589-4C60-93C0-53885A29EB25}" destId="{C5996041-9B07-4999-B11B-6D645DFA2548}" srcOrd="0" destOrd="0" presId="urn:microsoft.com/office/officeart/2018/2/layout/IconVerticalSolidList"/>
    <dgm:cxn modelId="{40349F27-58C6-4F9E-B514-2E6FDCF711E0}" srcId="{9F6B106E-F589-4C60-93C0-53885A29EB25}" destId="{C6EA3B02-1993-4EEA-8D9B-F426747A870E}" srcOrd="3" destOrd="0" parTransId="{9DA4EB45-BB49-41B9-8F61-B9B93C75D8E1}" sibTransId="{ADCAFE58-2D62-4CCC-8FE9-551689C0102D}"/>
    <dgm:cxn modelId="{FA173028-B7FB-4BA7-88AA-CAFE05C8950D}" srcId="{9F6B106E-F589-4C60-93C0-53885A29EB25}" destId="{328027C9-7508-41D4-9ED9-B79657830449}" srcOrd="1" destOrd="0" parTransId="{6F3C99A8-2979-4B15-8596-7AE0FE85FAED}" sibTransId="{554C55C9-2E7B-45C0-8752-53C6F48CE3A5}"/>
    <dgm:cxn modelId="{E6BE142A-9EB3-4DF6-9779-8CF404EF6234}" srcId="{9F6B106E-F589-4C60-93C0-53885A29EB25}" destId="{4C3BF4D8-A91D-425B-A6D1-47D946BF4EB1}" srcOrd="0" destOrd="0" parTransId="{DC994F01-C527-4669-8E59-D3F58466926D}" sibTransId="{CAA2901E-07AC-4D04-BBCA-D6B959EFA2CD}"/>
    <dgm:cxn modelId="{86B49A51-4E2F-44B6-95A5-73C087B0C0C8}" type="presOf" srcId="{4C3BF4D8-A91D-425B-A6D1-47D946BF4EB1}" destId="{43607D81-26D3-4222-AAD1-F904E5842478}" srcOrd="0" destOrd="0" presId="urn:microsoft.com/office/officeart/2018/2/layout/IconVerticalSolidList"/>
    <dgm:cxn modelId="{7D81DF58-7A63-4468-951A-2A1A4E046F1B}" type="presOf" srcId="{101024D6-7A1A-4274-BAFB-FFE42B35D1FA}" destId="{80B06377-DD71-403B-8121-0D1718700C64}" srcOrd="0" destOrd="0" presId="urn:microsoft.com/office/officeart/2018/2/layout/IconVerticalSolidList"/>
    <dgm:cxn modelId="{CF19887B-0C38-4F7D-9CA5-A5786C7099C2}" type="presOf" srcId="{328027C9-7508-41D4-9ED9-B79657830449}" destId="{F78E54B6-084B-41D5-93F5-95FC8AA0E03E}" srcOrd="0" destOrd="0" presId="urn:microsoft.com/office/officeart/2018/2/layout/IconVerticalSolidList"/>
    <dgm:cxn modelId="{90D6B67E-94B2-4D6A-8F23-6D0040C1CB5C}" type="presOf" srcId="{C6EA3B02-1993-4EEA-8D9B-F426747A870E}" destId="{0B4690E6-0955-44B3-854F-9694C03B1509}" srcOrd="0" destOrd="0" presId="urn:microsoft.com/office/officeart/2018/2/layout/IconVerticalSolidList"/>
    <dgm:cxn modelId="{D43587D9-432F-4287-90E8-6589AA932A45}" srcId="{9F6B106E-F589-4C60-93C0-53885A29EB25}" destId="{101024D6-7A1A-4274-BAFB-FFE42B35D1FA}" srcOrd="2" destOrd="0" parTransId="{C6D6AE66-BC4D-4D0C-AF6A-5AA3320C6D30}" sibTransId="{D52556FA-6D04-486E-ACC6-BA2C0B963808}"/>
    <dgm:cxn modelId="{711F7F70-2F3F-4E65-8E22-BB48D96F6170}" type="presParOf" srcId="{C5996041-9B07-4999-B11B-6D645DFA2548}" destId="{34712C96-6C12-4FD4-8B50-891059BC7CDA}" srcOrd="0" destOrd="0" presId="urn:microsoft.com/office/officeart/2018/2/layout/IconVerticalSolidList"/>
    <dgm:cxn modelId="{71E6F264-1C11-4EA6-AEC3-DB35A349CBAE}" type="presParOf" srcId="{34712C96-6C12-4FD4-8B50-891059BC7CDA}" destId="{62697B96-7FF0-40DF-A281-C5B01FCF9676}" srcOrd="0" destOrd="0" presId="urn:microsoft.com/office/officeart/2018/2/layout/IconVerticalSolidList"/>
    <dgm:cxn modelId="{33B79580-6A40-477A-B82C-68CFFE8502EC}" type="presParOf" srcId="{34712C96-6C12-4FD4-8B50-891059BC7CDA}" destId="{83BD5BC2-5D5B-4E54-B963-B71988E997B6}" srcOrd="1" destOrd="0" presId="urn:microsoft.com/office/officeart/2018/2/layout/IconVerticalSolidList"/>
    <dgm:cxn modelId="{FBE46410-9531-4808-9EB1-6C13E06A803E}" type="presParOf" srcId="{34712C96-6C12-4FD4-8B50-891059BC7CDA}" destId="{0972AB4A-8AEF-4430-80F3-99987219E0DF}" srcOrd="2" destOrd="0" presId="urn:microsoft.com/office/officeart/2018/2/layout/IconVerticalSolidList"/>
    <dgm:cxn modelId="{A6A05C96-171F-42B3-A0E9-CD4AF7D9E41F}" type="presParOf" srcId="{34712C96-6C12-4FD4-8B50-891059BC7CDA}" destId="{43607D81-26D3-4222-AAD1-F904E5842478}" srcOrd="3" destOrd="0" presId="urn:microsoft.com/office/officeart/2018/2/layout/IconVerticalSolidList"/>
    <dgm:cxn modelId="{04B49EB2-382F-4C9B-B4A4-2DD6D57E0309}" type="presParOf" srcId="{C5996041-9B07-4999-B11B-6D645DFA2548}" destId="{96B9F3C7-C73E-4B31-9A30-AF068E965891}" srcOrd="1" destOrd="0" presId="urn:microsoft.com/office/officeart/2018/2/layout/IconVerticalSolidList"/>
    <dgm:cxn modelId="{6D59C0B3-006D-478E-BE23-DC94D6113F5B}" type="presParOf" srcId="{C5996041-9B07-4999-B11B-6D645DFA2548}" destId="{FB9BCCD7-A85D-4CC9-92E7-75B1B9123F6D}" srcOrd="2" destOrd="0" presId="urn:microsoft.com/office/officeart/2018/2/layout/IconVerticalSolidList"/>
    <dgm:cxn modelId="{D201F199-2D3B-433D-A824-C3C308B428D3}" type="presParOf" srcId="{FB9BCCD7-A85D-4CC9-92E7-75B1B9123F6D}" destId="{B57A9687-A59C-4491-A723-628DF8D2E552}" srcOrd="0" destOrd="0" presId="urn:microsoft.com/office/officeart/2018/2/layout/IconVerticalSolidList"/>
    <dgm:cxn modelId="{7E396FCD-59F9-47DD-8EFF-EDD82E55A187}" type="presParOf" srcId="{FB9BCCD7-A85D-4CC9-92E7-75B1B9123F6D}" destId="{3383673F-09B6-4989-9289-BE3FC9351094}" srcOrd="1" destOrd="0" presId="urn:microsoft.com/office/officeart/2018/2/layout/IconVerticalSolidList"/>
    <dgm:cxn modelId="{7F464AB0-BEF4-43FD-BD3F-0D720B349EB5}" type="presParOf" srcId="{FB9BCCD7-A85D-4CC9-92E7-75B1B9123F6D}" destId="{EF7F35DB-E5D9-46BB-A706-AFD9008B67AF}" srcOrd="2" destOrd="0" presId="urn:microsoft.com/office/officeart/2018/2/layout/IconVerticalSolidList"/>
    <dgm:cxn modelId="{544C0E63-902C-40FC-ACA9-B7C32A0914C4}" type="presParOf" srcId="{FB9BCCD7-A85D-4CC9-92E7-75B1B9123F6D}" destId="{F78E54B6-084B-41D5-93F5-95FC8AA0E03E}" srcOrd="3" destOrd="0" presId="urn:microsoft.com/office/officeart/2018/2/layout/IconVerticalSolidList"/>
    <dgm:cxn modelId="{AE2E3F9E-BFB4-4FA1-B448-A4BCDCD64FF5}" type="presParOf" srcId="{C5996041-9B07-4999-B11B-6D645DFA2548}" destId="{16E85D34-9B4E-4D27-975F-7FD56FBC2F78}" srcOrd="3" destOrd="0" presId="urn:microsoft.com/office/officeart/2018/2/layout/IconVerticalSolidList"/>
    <dgm:cxn modelId="{10F8BF6C-B956-4C53-8071-F12FD67E4A10}" type="presParOf" srcId="{C5996041-9B07-4999-B11B-6D645DFA2548}" destId="{48E99AED-25F1-4923-A02B-35059F70296B}" srcOrd="4" destOrd="0" presId="urn:microsoft.com/office/officeart/2018/2/layout/IconVerticalSolidList"/>
    <dgm:cxn modelId="{89B80A27-CC53-456B-B5F9-602B56260D45}" type="presParOf" srcId="{48E99AED-25F1-4923-A02B-35059F70296B}" destId="{37B477C2-FF56-43A8-8361-43FF9CB62AA3}" srcOrd="0" destOrd="0" presId="urn:microsoft.com/office/officeart/2018/2/layout/IconVerticalSolidList"/>
    <dgm:cxn modelId="{6707ED25-C620-4B2A-ACF3-BC804878FB3F}" type="presParOf" srcId="{48E99AED-25F1-4923-A02B-35059F70296B}" destId="{86924A53-4AE6-46E2-874F-A3B65657F913}" srcOrd="1" destOrd="0" presId="urn:microsoft.com/office/officeart/2018/2/layout/IconVerticalSolidList"/>
    <dgm:cxn modelId="{5FD1DEB4-6814-4855-ACF7-2CC0F7E4AE41}" type="presParOf" srcId="{48E99AED-25F1-4923-A02B-35059F70296B}" destId="{213CA436-33EB-486D-BA98-D1DA9632CCC1}" srcOrd="2" destOrd="0" presId="urn:microsoft.com/office/officeart/2018/2/layout/IconVerticalSolidList"/>
    <dgm:cxn modelId="{972CF9FF-C2D7-4A0C-B451-9F37DA43B0B7}" type="presParOf" srcId="{48E99AED-25F1-4923-A02B-35059F70296B}" destId="{80B06377-DD71-403B-8121-0D1718700C64}" srcOrd="3" destOrd="0" presId="urn:microsoft.com/office/officeart/2018/2/layout/IconVerticalSolidList"/>
    <dgm:cxn modelId="{C5E90C64-9EE5-44BE-921E-652EDAF6396B}" type="presParOf" srcId="{C5996041-9B07-4999-B11B-6D645DFA2548}" destId="{B16EC659-6904-454F-855E-1668A4E90761}" srcOrd="5" destOrd="0" presId="urn:microsoft.com/office/officeart/2018/2/layout/IconVerticalSolidList"/>
    <dgm:cxn modelId="{389F9B59-A4CA-4CDF-8554-96C5517C8843}" type="presParOf" srcId="{C5996041-9B07-4999-B11B-6D645DFA2548}" destId="{2CBDF4F0-B203-4033-AC17-F06D81B4BD7E}" srcOrd="6" destOrd="0" presId="urn:microsoft.com/office/officeart/2018/2/layout/IconVerticalSolidList"/>
    <dgm:cxn modelId="{E1E02629-7042-4CF5-91B8-848BDC874051}" type="presParOf" srcId="{2CBDF4F0-B203-4033-AC17-F06D81B4BD7E}" destId="{07EF8A7C-B9D1-4E86-B9FB-DEFCBD7AC9BA}" srcOrd="0" destOrd="0" presId="urn:microsoft.com/office/officeart/2018/2/layout/IconVerticalSolidList"/>
    <dgm:cxn modelId="{AEAD0FCB-3823-43AE-B587-A3A4C5AAE76B}" type="presParOf" srcId="{2CBDF4F0-B203-4033-AC17-F06D81B4BD7E}" destId="{F41730BC-4C8D-4F2D-A72A-EE2287288FAC}" srcOrd="1" destOrd="0" presId="urn:microsoft.com/office/officeart/2018/2/layout/IconVerticalSolidList"/>
    <dgm:cxn modelId="{7BF6CDEE-8C64-450E-BE85-85804FA7B79E}" type="presParOf" srcId="{2CBDF4F0-B203-4033-AC17-F06D81B4BD7E}" destId="{EDED57BC-BB99-4099-8F7E-01C4DE06570B}" srcOrd="2" destOrd="0" presId="urn:microsoft.com/office/officeart/2018/2/layout/IconVerticalSolidList"/>
    <dgm:cxn modelId="{47C5D4AA-F03E-4CC1-899B-3A5490F2F371}" type="presParOf" srcId="{2CBDF4F0-B203-4033-AC17-F06D81B4BD7E}" destId="{0B4690E6-0955-44B3-854F-9694C03B15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97B96-7FF0-40DF-A281-C5B01FCF9676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BD5BC2-5D5B-4E54-B963-B71988E997B6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07D81-26D3-4222-AAD1-F904E5842478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is pawpularity and why is it important?</a:t>
          </a:r>
        </a:p>
      </dsp:txBody>
      <dsp:txXfrm>
        <a:off x="1429899" y="2442"/>
        <a:ext cx="5083704" cy="1238008"/>
      </dsp:txXfrm>
    </dsp:sp>
    <dsp:sp modelId="{B57A9687-A59C-4491-A723-628DF8D2E552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83673F-09B6-4989-9289-BE3FC9351094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8E54B6-084B-41D5-93F5-95FC8AA0E03E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– what do we have to work with?</a:t>
          </a:r>
        </a:p>
      </dsp:txBody>
      <dsp:txXfrm>
        <a:off x="1429899" y="1549953"/>
        <a:ext cx="5083704" cy="1238008"/>
      </dsp:txXfrm>
    </dsp:sp>
    <dsp:sp modelId="{37B477C2-FF56-43A8-8361-43FF9CB62AA3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924A53-4AE6-46E2-874F-A3B65657F913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06377-DD71-403B-8121-0D1718700C64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Methods – how to get the best prediction?</a:t>
          </a:r>
        </a:p>
      </dsp:txBody>
      <dsp:txXfrm>
        <a:off x="1429899" y="3097464"/>
        <a:ext cx="5083704" cy="1238008"/>
      </dsp:txXfrm>
    </dsp:sp>
    <dsp:sp modelId="{07EF8A7C-B9D1-4E86-B9FB-DEFCBD7AC9BA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1730BC-4C8D-4F2D-A72A-EE2287288FAC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690E6-0955-44B3-854F-9694C03B1509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Results and Takeaways</a:t>
          </a:r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1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16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68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48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50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35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99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0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14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4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02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petfinder.my/" TargetMode="External"/><Relationship Id="rId2" Type="http://schemas.openxmlformats.org/officeDocument/2006/relationships/hyperlink" Target="https://www.mathworks.com/help/deeplearning/ug/train-a-convolutional-neural-network-for-regression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mmons.wikimedia.org/wiki/File:Neural_network.sv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.cat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petfinder.my/" TargetMode="Externa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0B4C-90B7-4A6C-A610-E8F00A4D1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119" y="557189"/>
            <a:ext cx="3365097" cy="2785947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Predicting </a:t>
            </a:r>
            <a:r>
              <a:rPr lang="en-US" sz="4800" dirty="0" err="1"/>
              <a:t>Pawpularity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A06E38-F9E5-4706-9B5D-E30B4536D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119" y="3565505"/>
            <a:ext cx="3365097" cy="256357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Using Image Data, Computer Vision and Deep Learning to Support Pet Adoption</a:t>
            </a:r>
          </a:p>
        </p:txBody>
      </p:sp>
      <p:pic>
        <p:nvPicPr>
          <p:cNvPr id="11" name="Picture 10" descr="A picture containing dog, mammal, indoor&#10;&#10;Description automatically generated">
            <a:extLst>
              <a:ext uri="{FF2B5EF4-FFF2-40B4-BE49-F238E27FC236}">
                <a16:creationId xmlns:a16="http://schemas.microsoft.com/office/drawing/2014/main" id="{BD879015-0EE0-47AE-B2A4-EEA43DDA0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1" r="-4" b="-4"/>
          <a:stretch/>
        </p:blipFill>
        <p:spPr>
          <a:xfrm>
            <a:off x="4662597" y="-2"/>
            <a:ext cx="2376092" cy="2228759"/>
          </a:xfrm>
          <a:prstGeom prst="rect">
            <a:avLst/>
          </a:prstGeom>
        </p:spPr>
      </p:pic>
      <p:pic>
        <p:nvPicPr>
          <p:cNvPr id="15" name="Picture 14" descr="A cat in a cage&#10;&#10;Description automatically generated with medium confidence">
            <a:extLst>
              <a:ext uri="{FF2B5EF4-FFF2-40B4-BE49-F238E27FC236}">
                <a16:creationId xmlns:a16="http://schemas.microsoft.com/office/drawing/2014/main" id="{E87FFCCA-CEBB-40C9-A34F-E016BF6EC3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02" r="-4" b="1846"/>
          <a:stretch/>
        </p:blipFill>
        <p:spPr>
          <a:xfrm>
            <a:off x="7233039" y="-2446"/>
            <a:ext cx="2376092" cy="2228759"/>
          </a:xfrm>
          <a:prstGeom prst="rect">
            <a:avLst/>
          </a:prstGeom>
        </p:spPr>
      </p:pic>
      <p:pic>
        <p:nvPicPr>
          <p:cNvPr id="13" name="Picture 12" descr="A person holding a dog&#10;&#10;Description automatically generated">
            <a:extLst>
              <a:ext uri="{FF2B5EF4-FFF2-40B4-BE49-F238E27FC236}">
                <a16:creationId xmlns:a16="http://schemas.microsoft.com/office/drawing/2014/main" id="{CC1833A9-499C-4352-A626-4EE72C4193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8" r="-4" b="23220"/>
          <a:stretch/>
        </p:blipFill>
        <p:spPr>
          <a:xfrm>
            <a:off x="9803480" y="-10223"/>
            <a:ext cx="2376092" cy="2228759"/>
          </a:xfrm>
          <a:prstGeom prst="rect">
            <a:avLst/>
          </a:prstGeom>
        </p:spPr>
      </p:pic>
      <p:pic>
        <p:nvPicPr>
          <p:cNvPr id="7" name="Picture 6" descr="Two kittens on a blanket&#10;&#10;Description automatically generated with medium confidence">
            <a:extLst>
              <a:ext uri="{FF2B5EF4-FFF2-40B4-BE49-F238E27FC236}">
                <a16:creationId xmlns:a16="http://schemas.microsoft.com/office/drawing/2014/main" id="{D06A28CF-3330-4A0C-B7C9-37E435180A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18178"/>
          <a:stretch/>
        </p:blipFill>
        <p:spPr>
          <a:xfrm>
            <a:off x="4657342" y="2400151"/>
            <a:ext cx="3330225" cy="2057368"/>
          </a:xfrm>
          <a:prstGeom prst="rect">
            <a:avLst/>
          </a:prstGeom>
        </p:spPr>
      </p:pic>
      <p:pic>
        <p:nvPicPr>
          <p:cNvPr id="9" name="Picture 8" descr="A person holding a cat&#10;&#10;Description automatically generated with low confidence">
            <a:extLst>
              <a:ext uri="{FF2B5EF4-FFF2-40B4-BE49-F238E27FC236}">
                <a16:creationId xmlns:a16="http://schemas.microsoft.com/office/drawing/2014/main" id="{77CAE990-6922-4A30-836A-2292CCCCE0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8" r="-5" b="26089"/>
          <a:stretch/>
        </p:blipFill>
        <p:spPr>
          <a:xfrm>
            <a:off x="4653627" y="4628909"/>
            <a:ext cx="3324552" cy="2229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D79A86-D9EA-45E3-A304-9F5BFF586E7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2" r="2" b="11393"/>
          <a:stretch/>
        </p:blipFill>
        <p:spPr>
          <a:xfrm>
            <a:off x="8183036" y="2400151"/>
            <a:ext cx="3996536" cy="44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7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C78BFC-E646-4834-B927-05C1F1A06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90553-D403-49E6-93B2-94C18585A7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400" b="1" u="sng" dirty="0"/>
          </a:p>
          <a:p>
            <a:pPr marL="0" indent="0">
              <a:buNone/>
            </a:pPr>
            <a:r>
              <a:rPr lang="en-US" sz="5400" dirty="0"/>
              <a:t>Thanks for listening!</a:t>
            </a:r>
          </a:p>
          <a:p>
            <a:pPr marL="0" indent="0">
              <a:buNone/>
            </a:pPr>
            <a:endParaRPr lang="en-US" sz="5400" dirty="0"/>
          </a:p>
          <a:p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3FDFE6-D8E6-49C1-80EA-7EC91EC954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Sources</a:t>
            </a:r>
            <a:endParaRPr lang="en-US" sz="1800" b="1" u="sng" dirty="0"/>
          </a:p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r>
              <a:rPr lang="en-US" sz="1800" b="1" u="sng" dirty="0"/>
              <a:t>Information</a:t>
            </a:r>
          </a:p>
          <a:p>
            <a:r>
              <a:rPr lang="en-US" sz="1800" dirty="0">
                <a:hlinkClick r:id="rId2"/>
              </a:rPr>
              <a:t>https://www.mathworks.com/help/deeplearning/ug/train-a-convolutional-neural-network-for-regression.html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u="sng" dirty="0"/>
              <a:t>Images</a:t>
            </a:r>
          </a:p>
          <a:p>
            <a:r>
              <a:rPr lang="en-US" sz="1800" dirty="0"/>
              <a:t>Animal pictures from </a:t>
            </a:r>
            <a:r>
              <a:rPr lang="en-US" sz="1800" dirty="0">
                <a:hlinkClick r:id="rId3"/>
              </a:rPr>
              <a:t>www.mypetfinder.my</a:t>
            </a:r>
            <a:r>
              <a:rPr lang="en-US" sz="1800" dirty="0"/>
              <a:t>  </a:t>
            </a:r>
          </a:p>
          <a:p>
            <a:r>
              <a:rPr lang="en-US" sz="1800" dirty="0"/>
              <a:t>Neural Network Image from </a:t>
            </a:r>
            <a:r>
              <a:rPr lang="en-US" sz="1800" dirty="0">
                <a:hlinkClick r:id="rId4"/>
              </a:rPr>
              <a:t>https://commons.wikimedia.org/wiki/File:Neural_network.svg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89407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442BB29-A90E-48EA-B860-D2702F740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0757" y="805816"/>
            <a:ext cx="8721968" cy="4543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4D8D35-A0F8-44C7-8860-77D1BBE5D655}"/>
              </a:ext>
            </a:extLst>
          </p:cNvPr>
          <p:cNvSpPr txBox="1"/>
          <p:nvPr/>
        </p:nvSpPr>
        <p:spPr>
          <a:xfrm>
            <a:off x="3047478" y="5918954"/>
            <a:ext cx="6097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To adopt locally, go to </a:t>
            </a:r>
            <a:r>
              <a:rPr lang="en-US" sz="2000" b="1" dirty="0">
                <a:hlinkClick r:id="rId3"/>
              </a:rPr>
              <a:t>https://spac.cat/</a:t>
            </a:r>
            <a:r>
              <a:rPr lang="en-US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3621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80A3D-B299-4C03-824A-689B151DB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CAFB1C-72F3-412E-9A2F-DB29058E32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37471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9308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069383-B41E-416B-802C-72CD21038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938" t="13969" r="20887"/>
          <a:stretch/>
        </p:blipFill>
        <p:spPr>
          <a:xfrm>
            <a:off x="4680934" y="680085"/>
            <a:ext cx="7118359" cy="5497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Kaggle Logo Download Vector">
            <a:extLst>
              <a:ext uri="{FF2B5EF4-FFF2-40B4-BE49-F238E27FC236}">
                <a16:creationId xmlns:a16="http://schemas.microsoft.com/office/drawing/2014/main" id="{49D84891-7587-4861-A783-D991E9FEF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660" y="5825685"/>
            <a:ext cx="1341513" cy="51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30799-7507-4E7C-87AC-3CA9749E3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416" y="1897694"/>
            <a:ext cx="7875953" cy="37036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B7E511-9F3E-455F-81C3-2C3827A0D863}"/>
              </a:ext>
            </a:extLst>
          </p:cNvPr>
          <p:cNvSpPr txBox="1"/>
          <p:nvPr/>
        </p:nvSpPr>
        <p:spPr>
          <a:xfrm>
            <a:off x="648127" y="1977732"/>
            <a:ext cx="105132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“</a:t>
            </a:r>
            <a:r>
              <a:rPr lang="en-US" sz="2800" b="0" i="0" u="none" strike="noStrike" dirty="0">
                <a:solidFill>
                  <a:srgbClr val="008ABC"/>
                </a:solidFill>
                <a:effectLst/>
                <a:latin typeface="Inter"/>
                <a:hlinkClick r:id="rId5"/>
              </a:rPr>
              <a:t>PetFinder.my</a:t>
            </a:r>
            <a:r>
              <a:rPr lang="en-US" sz="2800" b="0" i="0" dirty="0">
                <a:effectLst/>
                <a:latin typeface="Inter"/>
              </a:rPr>
              <a:t> is Malaysia’s leading animal welfare platform, featuring over 180,000 animals with 54,000 happily adopted. </a:t>
            </a:r>
            <a:r>
              <a:rPr lang="en-US" sz="2800" b="0" i="0" dirty="0" err="1">
                <a:effectLst/>
                <a:latin typeface="Inter"/>
              </a:rPr>
              <a:t>PetFinder</a:t>
            </a:r>
            <a:r>
              <a:rPr lang="en-US" sz="2800" b="0" i="0" dirty="0">
                <a:effectLst/>
                <a:latin typeface="Inter"/>
              </a:rPr>
              <a:t> collaborates closely with animal lovers, media, corporations, and global organizations to improve animal welfare”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Inter"/>
              </a:rPr>
              <a:t>A pet’s </a:t>
            </a:r>
            <a:r>
              <a:rPr lang="en-US" sz="2800" b="1" dirty="0" err="1">
                <a:latin typeface="Inter"/>
              </a:rPr>
              <a:t>pawpularity</a:t>
            </a:r>
            <a:r>
              <a:rPr lang="en-US" sz="2800" dirty="0">
                <a:latin typeface="Inter"/>
              </a:rPr>
              <a:t> score (0 – 100) is based on internet traffic on pet’s profile</a:t>
            </a:r>
            <a:endParaRPr lang="en-US" sz="2800" dirty="0"/>
          </a:p>
        </p:txBody>
      </p:sp>
      <p:pic>
        <p:nvPicPr>
          <p:cNvPr id="1028" name="Picture 4" descr="PetFinder.my 3rd Anniversary Charity Fair 2011">
            <a:extLst>
              <a:ext uri="{FF2B5EF4-FFF2-40B4-BE49-F238E27FC236}">
                <a16:creationId xmlns:a16="http://schemas.microsoft.com/office/drawing/2014/main" id="{6B9F360F-1645-4750-B502-ACA63A634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27" y="680085"/>
            <a:ext cx="3752424" cy="108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96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12F4D-E59C-41D3-9E1B-5C2F8FE4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CD05E-B994-4D9C-9AA8-3BEA66AC8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640" y="1617345"/>
            <a:ext cx="10961260" cy="4559618"/>
          </a:xfrm>
        </p:spPr>
        <p:txBody>
          <a:bodyPr/>
          <a:lstStyle/>
          <a:p>
            <a:r>
              <a:rPr lang="en-US" dirty="0"/>
              <a:t>Almost 10,000 images of dogs and cats in different qualities and sizes</a:t>
            </a:r>
            <a:endParaRPr lang="en-US" sz="1600" dirty="0"/>
          </a:p>
          <a:p>
            <a:r>
              <a:rPr lang="en-US" dirty="0"/>
              <a:t>For each image, 12 columns of metadata and the “</a:t>
            </a:r>
            <a:r>
              <a:rPr lang="en-US" dirty="0" err="1"/>
              <a:t>Pawpularity</a:t>
            </a:r>
            <a:r>
              <a:rPr lang="en-US" dirty="0"/>
              <a:t>” score (best score = 100)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D79767-6A10-40AF-9013-9BD7F742E951}"/>
              </a:ext>
            </a:extLst>
          </p:cNvPr>
          <p:cNvSpPr txBox="1"/>
          <p:nvPr/>
        </p:nvSpPr>
        <p:spPr>
          <a:xfrm>
            <a:off x="9916812" y="6268182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(???)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1F73DEB-EC24-44FD-8F3F-3AE8335C7C08}"/>
              </a:ext>
            </a:extLst>
          </p:cNvPr>
          <p:cNvGrpSpPr/>
          <p:nvPr/>
        </p:nvGrpSpPr>
        <p:grpSpPr>
          <a:xfrm>
            <a:off x="2136219" y="3126105"/>
            <a:ext cx="7780593" cy="3627058"/>
            <a:chOff x="555001" y="152628"/>
            <a:chExt cx="7780593" cy="362705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7D2CC6-E552-40CB-B14A-A3757F656E0E}"/>
                </a:ext>
              </a:extLst>
            </p:cNvPr>
            <p:cNvGrpSpPr/>
            <p:nvPr/>
          </p:nvGrpSpPr>
          <p:grpSpPr>
            <a:xfrm>
              <a:off x="5157416" y="152628"/>
              <a:ext cx="3178178" cy="3623647"/>
              <a:chOff x="8175622" y="2553316"/>
              <a:chExt cx="3178178" cy="3623647"/>
            </a:xfrm>
          </p:grpSpPr>
          <p:pic>
            <p:nvPicPr>
              <p:cNvPr id="5" name="Picture 4" descr="A cat with its mouth open&#10;&#10;Description automatically generated with medium confidence">
                <a:extLst>
                  <a:ext uri="{FF2B5EF4-FFF2-40B4-BE49-F238E27FC236}">
                    <a16:creationId xmlns:a16="http://schemas.microsoft.com/office/drawing/2014/main" id="{1B8863FC-0958-4149-8CFF-FBDBB4DC2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4765" y="2553316"/>
                <a:ext cx="2248402" cy="2997869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A846A7-82C8-401F-9EBA-3C6E72439551}"/>
                  </a:ext>
                </a:extLst>
              </p:cNvPr>
              <p:cNvSpPr txBox="1"/>
              <p:nvPr/>
            </p:nvSpPr>
            <p:spPr>
              <a:xfrm>
                <a:off x="8175622" y="5715298"/>
                <a:ext cx="31781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Pawpularity</a:t>
                </a:r>
                <a:r>
                  <a:rPr lang="en-US" sz="2400" dirty="0"/>
                  <a:t> Score = 100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56E5FD9-6A6D-4EE1-97E6-794C6857BEB1}"/>
                </a:ext>
              </a:extLst>
            </p:cNvPr>
            <p:cNvGrpSpPr/>
            <p:nvPr/>
          </p:nvGrpSpPr>
          <p:grpSpPr>
            <a:xfrm>
              <a:off x="555001" y="164342"/>
              <a:ext cx="3754927" cy="3615344"/>
              <a:chOff x="7831502" y="2561619"/>
              <a:chExt cx="3754927" cy="3615344"/>
            </a:xfrm>
          </p:grpSpPr>
          <p:pic>
            <p:nvPicPr>
              <p:cNvPr id="11" name="Picture 10" descr="A group of birds in a cage&#10;&#10;Description automatically generated with medium confidence">
                <a:extLst>
                  <a:ext uri="{FF2B5EF4-FFF2-40B4-BE49-F238E27FC236}">
                    <a16:creationId xmlns:a16="http://schemas.microsoft.com/office/drawing/2014/main" id="{E4DEDEDF-EAF2-45DF-9134-A290826E1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1502" y="2561619"/>
                <a:ext cx="3754927" cy="2816196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A075A7-7652-4747-BEF9-BC9BA5BBB9B6}"/>
                  </a:ext>
                </a:extLst>
              </p:cNvPr>
              <p:cNvSpPr txBox="1"/>
              <p:nvPr/>
            </p:nvSpPr>
            <p:spPr>
              <a:xfrm>
                <a:off x="8175622" y="5715298"/>
                <a:ext cx="30226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Pawpularity</a:t>
                </a:r>
                <a:r>
                  <a:rPr lang="en-US" sz="2400" dirty="0"/>
                  <a:t> Score = 24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1EB881-75EE-40F5-B633-54F0351D51C7}"/>
              </a:ext>
            </a:extLst>
          </p:cNvPr>
          <p:cNvGrpSpPr/>
          <p:nvPr/>
        </p:nvGrpSpPr>
        <p:grpSpPr>
          <a:xfrm>
            <a:off x="1180718" y="2723424"/>
            <a:ext cx="10420777" cy="3883869"/>
            <a:chOff x="1180718" y="2723424"/>
            <a:chExt cx="10420777" cy="388386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671FD60-674C-41AB-9239-14F90E657FB5}"/>
                </a:ext>
              </a:extLst>
            </p:cNvPr>
            <p:cNvGrpSpPr/>
            <p:nvPr/>
          </p:nvGrpSpPr>
          <p:grpSpPr>
            <a:xfrm>
              <a:off x="8400571" y="2723424"/>
              <a:ext cx="3200924" cy="3883869"/>
              <a:chOff x="8400571" y="2723424"/>
              <a:chExt cx="3200924" cy="388386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72F9D0-8D8A-44EB-9F5D-B4FFC93F68FF}"/>
                  </a:ext>
                </a:extLst>
              </p:cNvPr>
              <p:cNvSpPr txBox="1"/>
              <p:nvPr/>
            </p:nvSpPr>
            <p:spPr>
              <a:xfrm>
                <a:off x="8400571" y="6145628"/>
                <a:ext cx="32009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err="1"/>
                  <a:t>Pawpularity</a:t>
                </a:r>
                <a:r>
                  <a:rPr lang="en-US" sz="2400" dirty="0"/>
                  <a:t> Score = 31</a:t>
                </a:r>
              </a:p>
            </p:txBody>
          </p:sp>
          <p:pic>
            <p:nvPicPr>
              <p:cNvPr id="31" name="Picture 30" descr="A person holding a small animal&#10;&#10;Description automatically generated with medium confidence">
                <a:extLst>
                  <a:ext uri="{FF2B5EF4-FFF2-40B4-BE49-F238E27FC236}">
                    <a16:creationId xmlns:a16="http://schemas.microsoft.com/office/drawing/2014/main" id="{4CA5B65E-E385-4027-9A1A-7E9275BADB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47999" y="2723424"/>
                <a:ext cx="2506068" cy="3222179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9EF5ECB-5684-4566-B7A3-2206F51AE074}"/>
                </a:ext>
              </a:extLst>
            </p:cNvPr>
            <p:cNvGrpSpPr/>
            <p:nvPr/>
          </p:nvGrpSpPr>
          <p:grpSpPr>
            <a:xfrm>
              <a:off x="4887615" y="3283451"/>
              <a:ext cx="3022687" cy="3323842"/>
              <a:chOff x="4810447" y="3283451"/>
              <a:chExt cx="3022687" cy="332384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9AB2F0-E51A-4EEB-8A23-EB078DE41B2A}"/>
                  </a:ext>
                </a:extLst>
              </p:cNvPr>
              <p:cNvSpPr txBox="1"/>
              <p:nvPr/>
            </p:nvSpPr>
            <p:spPr>
              <a:xfrm>
                <a:off x="4810447" y="6145628"/>
                <a:ext cx="30226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err="1"/>
                  <a:t>Pawpularity</a:t>
                </a:r>
                <a:r>
                  <a:rPr lang="en-US" sz="2400" dirty="0"/>
                  <a:t> Score = 82</a:t>
                </a:r>
              </a:p>
            </p:txBody>
          </p:sp>
          <p:pic>
            <p:nvPicPr>
              <p:cNvPr id="32" name="Picture 31" descr="A dog sitting in a chair&#10;&#10;Description automatically generated with low confidence">
                <a:extLst>
                  <a:ext uri="{FF2B5EF4-FFF2-40B4-BE49-F238E27FC236}">
                    <a16:creationId xmlns:a16="http://schemas.microsoft.com/office/drawing/2014/main" id="{4ECD176F-74B9-4F2C-B108-15E73A256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4870" y="3283451"/>
                <a:ext cx="1993841" cy="2662152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104369E-144B-4796-976E-CD7E44A8469B}"/>
                </a:ext>
              </a:extLst>
            </p:cNvPr>
            <p:cNvGrpSpPr/>
            <p:nvPr/>
          </p:nvGrpSpPr>
          <p:grpSpPr>
            <a:xfrm>
              <a:off x="1180718" y="4137739"/>
              <a:ext cx="3216627" cy="2469554"/>
              <a:chOff x="1180718" y="4137739"/>
              <a:chExt cx="3216627" cy="2469554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F6B083-9693-4373-9F36-468AB3C57645}"/>
                  </a:ext>
                </a:extLst>
              </p:cNvPr>
              <p:cNvSpPr txBox="1"/>
              <p:nvPr/>
            </p:nvSpPr>
            <p:spPr>
              <a:xfrm>
                <a:off x="1277688" y="6145628"/>
                <a:ext cx="30226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Pawpularity</a:t>
                </a:r>
                <a:r>
                  <a:rPr lang="en-US" sz="2400" dirty="0"/>
                  <a:t> Score = 37</a:t>
                </a:r>
              </a:p>
            </p:txBody>
          </p:sp>
          <p:pic>
            <p:nvPicPr>
              <p:cNvPr id="33" name="Picture 32" descr="A dog sitting on the floor&#10;&#10;Description automatically generated with low confidence">
                <a:extLst>
                  <a:ext uri="{FF2B5EF4-FFF2-40B4-BE49-F238E27FC236}">
                    <a16:creationId xmlns:a16="http://schemas.microsoft.com/office/drawing/2014/main" id="{26B5C41C-F6C0-4900-BB2C-A6D58CA5C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0718" y="4137739"/>
                <a:ext cx="3216627" cy="18078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9195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73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6193B-7994-4A68-BDA8-CBD417F5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Chosen method: Convolutional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92C5E-0D34-4BC4-A287-88E83E5ECCFF}"/>
              </a:ext>
            </a:extLst>
          </p:cNvPr>
          <p:cNvSpPr txBox="1"/>
          <p:nvPr/>
        </p:nvSpPr>
        <p:spPr>
          <a:xfrm>
            <a:off x="838200" y="1825625"/>
            <a:ext cx="3968115" cy="43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800"/>
            </a:lvl1pPr>
          </a:lstStyle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Convolutional Neural Networks (CNNs, or </a:t>
            </a:r>
            <a:r>
              <a:rPr lang="en-US" sz="2000" dirty="0" err="1"/>
              <a:t>ConvNets</a:t>
            </a:r>
            <a:r>
              <a:rPr lang="en-US" sz="2000" dirty="0"/>
              <a:t>) are deep learning networks especially suited for analyzing image data.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CNNs are commonly used to classify images. To predict continuous data, a regression layer can be used at the end of the </a:t>
            </a:r>
            <a:r>
              <a:rPr lang="en-US" sz="2000" dirty="0" err="1"/>
              <a:t>network.</a:t>
            </a:r>
            <a:r>
              <a:rPr lang="en-US" sz="100" dirty="0" err="1"/>
              <a:t>One</a:t>
            </a:r>
            <a:endParaRPr lang="en-US" sz="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C11183-1A6D-40C3-ADDA-40F97402A4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1" b="-2"/>
          <a:stretch/>
        </p:blipFill>
        <p:spPr bwMode="auto">
          <a:xfrm>
            <a:off x="5560695" y="1823678"/>
            <a:ext cx="5775059" cy="395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784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2034-8A1D-453D-874C-3185700F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Utilised</a:t>
            </a:r>
            <a:r>
              <a:rPr lang="en-US" dirty="0"/>
              <a:t> 4 different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2F70F-997C-4729-BDB5-82A9473E6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Model 1: only metadata, with </a:t>
            </a:r>
            <a:r>
              <a:rPr lang="en-US" sz="2800" dirty="0" err="1"/>
              <a:t>mutliple</a:t>
            </a:r>
            <a:r>
              <a:rPr lang="en-US" sz="2800" dirty="0"/>
              <a:t> dense layers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Model 2: only image data, with 1 neuron layer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Model 3: only image data, with 2 neuron layers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Model 4: both metadata and image data, with </a:t>
            </a:r>
            <a:r>
              <a:rPr lang="en-US" sz="2800"/>
              <a:t>multiple neuron </a:t>
            </a:r>
            <a:r>
              <a:rPr lang="en-US" sz="2800" dirty="0"/>
              <a:t>layers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7746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31265-1D23-40AB-8A70-D0733B34D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3600" dirty="0"/>
              <a:t>Performance of four different models</a:t>
            </a:r>
            <a:br>
              <a:rPr lang="en-US" sz="3600" dirty="0"/>
            </a:br>
            <a:r>
              <a:rPr lang="en-US" sz="3600" dirty="0"/>
              <a:t>(Mean Absolute Error)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B7951E6-E7F3-41BF-91FD-3CC455A133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62967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75036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B4A8-A859-4841-977E-ACF17999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is the best model?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8816C6-E53D-4B5F-ACAA-7E8EC00F620F}"/>
              </a:ext>
            </a:extLst>
          </p:cNvPr>
          <p:cNvSpPr/>
          <p:nvPr/>
        </p:nvSpPr>
        <p:spPr>
          <a:xfrm>
            <a:off x="842153" y="2507678"/>
            <a:ext cx="2377306" cy="921173"/>
          </a:xfrm>
          <a:custGeom>
            <a:avLst/>
            <a:gdLst>
              <a:gd name="connsiteX0" fmla="*/ 0 w 2377306"/>
              <a:gd name="connsiteY0" fmla="*/ 0 h 921173"/>
              <a:gd name="connsiteX1" fmla="*/ 2377306 w 2377306"/>
              <a:gd name="connsiteY1" fmla="*/ 0 h 921173"/>
              <a:gd name="connsiteX2" fmla="*/ 2377306 w 2377306"/>
              <a:gd name="connsiteY2" fmla="*/ 921173 h 921173"/>
              <a:gd name="connsiteX3" fmla="*/ 0 w 2377306"/>
              <a:gd name="connsiteY3" fmla="*/ 921173 h 921173"/>
              <a:gd name="connsiteX4" fmla="*/ 0 w 2377306"/>
              <a:gd name="connsiteY4" fmla="*/ 0 h 9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21173">
                <a:moveTo>
                  <a:pt x="0" y="0"/>
                </a:moveTo>
                <a:lnTo>
                  <a:pt x="2377306" y="0"/>
                </a:lnTo>
                <a:lnTo>
                  <a:pt x="2377306" y="921173"/>
                </a:lnTo>
                <a:lnTo>
                  <a:pt x="0" y="9211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89408" rIns="156464" bIns="89408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Only Metadata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DC62811-7C96-414C-9918-791656613234}"/>
              </a:ext>
            </a:extLst>
          </p:cNvPr>
          <p:cNvSpPr/>
          <p:nvPr/>
        </p:nvSpPr>
        <p:spPr>
          <a:xfrm>
            <a:off x="838207" y="3429141"/>
            <a:ext cx="2377306" cy="966240"/>
          </a:xfrm>
          <a:custGeom>
            <a:avLst/>
            <a:gdLst>
              <a:gd name="connsiteX0" fmla="*/ 0 w 2377306"/>
              <a:gd name="connsiteY0" fmla="*/ 0 h 966240"/>
              <a:gd name="connsiteX1" fmla="*/ 2377306 w 2377306"/>
              <a:gd name="connsiteY1" fmla="*/ 0 h 966240"/>
              <a:gd name="connsiteX2" fmla="*/ 2377306 w 2377306"/>
              <a:gd name="connsiteY2" fmla="*/ 966240 h 966240"/>
              <a:gd name="connsiteX3" fmla="*/ 0 w 2377306"/>
              <a:gd name="connsiteY3" fmla="*/ 966240 h 966240"/>
              <a:gd name="connsiteX4" fmla="*/ 0 w 2377306"/>
              <a:gd name="connsiteY4" fmla="*/ 0 h 96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66240">
                <a:moveTo>
                  <a:pt x="0" y="0"/>
                </a:moveTo>
                <a:lnTo>
                  <a:pt x="2377306" y="0"/>
                </a:lnTo>
                <a:lnTo>
                  <a:pt x="2377306" y="966240"/>
                </a:lnTo>
                <a:lnTo>
                  <a:pt x="0" y="9662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7348" tIns="117348" rIns="156464" bIns="176022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RMSE: 26.20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MAE: </a:t>
            </a:r>
            <a:r>
              <a:rPr lang="en-US" sz="2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18.73</a:t>
            </a:r>
            <a:endParaRPr lang="en-US" sz="2200" kern="12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2050372-18A1-416B-99B2-8CFE477C0D2D}"/>
              </a:ext>
            </a:extLst>
          </p:cNvPr>
          <p:cNvSpPr/>
          <p:nvPr/>
        </p:nvSpPr>
        <p:spPr>
          <a:xfrm>
            <a:off x="3552282" y="2492009"/>
            <a:ext cx="2377306" cy="921173"/>
          </a:xfrm>
          <a:custGeom>
            <a:avLst/>
            <a:gdLst>
              <a:gd name="connsiteX0" fmla="*/ 0 w 2377306"/>
              <a:gd name="connsiteY0" fmla="*/ 0 h 921173"/>
              <a:gd name="connsiteX1" fmla="*/ 2377306 w 2377306"/>
              <a:gd name="connsiteY1" fmla="*/ 0 h 921173"/>
              <a:gd name="connsiteX2" fmla="*/ 2377306 w 2377306"/>
              <a:gd name="connsiteY2" fmla="*/ 921173 h 921173"/>
              <a:gd name="connsiteX3" fmla="*/ 0 w 2377306"/>
              <a:gd name="connsiteY3" fmla="*/ 921173 h 921173"/>
              <a:gd name="connsiteX4" fmla="*/ 0 w 2377306"/>
              <a:gd name="connsiteY4" fmla="*/ 0 h 9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21173">
                <a:moveTo>
                  <a:pt x="0" y="0"/>
                </a:moveTo>
                <a:lnTo>
                  <a:pt x="2377306" y="0"/>
                </a:lnTo>
                <a:lnTo>
                  <a:pt x="2377306" y="921173"/>
                </a:lnTo>
                <a:lnTo>
                  <a:pt x="0" y="9211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89408" rIns="156464" bIns="89408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CNN 1-layer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C331422-A97E-460E-A8BC-809AAF77C594}"/>
              </a:ext>
            </a:extLst>
          </p:cNvPr>
          <p:cNvSpPr/>
          <p:nvPr/>
        </p:nvSpPr>
        <p:spPr>
          <a:xfrm>
            <a:off x="3552282" y="3428996"/>
            <a:ext cx="2377306" cy="966240"/>
          </a:xfrm>
          <a:custGeom>
            <a:avLst/>
            <a:gdLst>
              <a:gd name="connsiteX0" fmla="*/ 0 w 2377306"/>
              <a:gd name="connsiteY0" fmla="*/ 0 h 966240"/>
              <a:gd name="connsiteX1" fmla="*/ 2377306 w 2377306"/>
              <a:gd name="connsiteY1" fmla="*/ 0 h 966240"/>
              <a:gd name="connsiteX2" fmla="*/ 2377306 w 2377306"/>
              <a:gd name="connsiteY2" fmla="*/ 966240 h 966240"/>
              <a:gd name="connsiteX3" fmla="*/ 0 w 2377306"/>
              <a:gd name="connsiteY3" fmla="*/ 966240 h 966240"/>
              <a:gd name="connsiteX4" fmla="*/ 0 w 2377306"/>
              <a:gd name="connsiteY4" fmla="*/ 0 h 96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66240">
                <a:moveTo>
                  <a:pt x="0" y="0"/>
                </a:moveTo>
                <a:lnTo>
                  <a:pt x="2377306" y="0"/>
                </a:lnTo>
                <a:lnTo>
                  <a:pt x="2377306" y="966240"/>
                </a:lnTo>
                <a:lnTo>
                  <a:pt x="0" y="9662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7348" tIns="117348" rIns="156464" bIns="176022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RMSE: 20.43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MAE: </a:t>
            </a:r>
            <a:r>
              <a:rPr lang="en-US" sz="2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15.99</a:t>
            </a:r>
            <a:endParaRPr lang="en-US" sz="2200" kern="12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D2E0C7-6386-4A89-A4CD-26449CBDDB6D}"/>
              </a:ext>
            </a:extLst>
          </p:cNvPr>
          <p:cNvSpPr/>
          <p:nvPr/>
        </p:nvSpPr>
        <p:spPr>
          <a:xfrm>
            <a:off x="6262411" y="2492009"/>
            <a:ext cx="2377306" cy="921173"/>
          </a:xfrm>
          <a:custGeom>
            <a:avLst/>
            <a:gdLst>
              <a:gd name="connsiteX0" fmla="*/ 0 w 2377306"/>
              <a:gd name="connsiteY0" fmla="*/ 0 h 921173"/>
              <a:gd name="connsiteX1" fmla="*/ 2377306 w 2377306"/>
              <a:gd name="connsiteY1" fmla="*/ 0 h 921173"/>
              <a:gd name="connsiteX2" fmla="*/ 2377306 w 2377306"/>
              <a:gd name="connsiteY2" fmla="*/ 921173 h 921173"/>
              <a:gd name="connsiteX3" fmla="*/ 0 w 2377306"/>
              <a:gd name="connsiteY3" fmla="*/ 921173 h 921173"/>
              <a:gd name="connsiteX4" fmla="*/ 0 w 2377306"/>
              <a:gd name="connsiteY4" fmla="*/ 0 h 9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21173">
                <a:moveTo>
                  <a:pt x="0" y="0"/>
                </a:moveTo>
                <a:lnTo>
                  <a:pt x="2377306" y="0"/>
                </a:lnTo>
                <a:lnTo>
                  <a:pt x="2377306" y="921173"/>
                </a:lnTo>
                <a:lnTo>
                  <a:pt x="0" y="9211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89408" rIns="156464" bIns="89408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CNN 2-layer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8D69E07-77AE-44C5-B79C-D05ACD93E92C}"/>
              </a:ext>
            </a:extLst>
          </p:cNvPr>
          <p:cNvSpPr/>
          <p:nvPr/>
        </p:nvSpPr>
        <p:spPr>
          <a:xfrm>
            <a:off x="6262411" y="3428996"/>
            <a:ext cx="2377306" cy="966240"/>
          </a:xfrm>
          <a:custGeom>
            <a:avLst/>
            <a:gdLst>
              <a:gd name="connsiteX0" fmla="*/ 0 w 2377306"/>
              <a:gd name="connsiteY0" fmla="*/ 0 h 966240"/>
              <a:gd name="connsiteX1" fmla="*/ 2377306 w 2377306"/>
              <a:gd name="connsiteY1" fmla="*/ 0 h 966240"/>
              <a:gd name="connsiteX2" fmla="*/ 2377306 w 2377306"/>
              <a:gd name="connsiteY2" fmla="*/ 966240 h 966240"/>
              <a:gd name="connsiteX3" fmla="*/ 0 w 2377306"/>
              <a:gd name="connsiteY3" fmla="*/ 966240 h 966240"/>
              <a:gd name="connsiteX4" fmla="*/ 0 w 2377306"/>
              <a:gd name="connsiteY4" fmla="*/ 0 h 96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66240">
                <a:moveTo>
                  <a:pt x="0" y="0"/>
                </a:moveTo>
                <a:lnTo>
                  <a:pt x="2377306" y="0"/>
                </a:lnTo>
                <a:lnTo>
                  <a:pt x="2377306" y="966240"/>
                </a:lnTo>
                <a:lnTo>
                  <a:pt x="0" y="9662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7348" tIns="117348" rIns="156464" bIns="176022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RMSE: 20.99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MAE: </a:t>
            </a:r>
            <a:r>
              <a:rPr lang="en-US" sz="2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16.93</a:t>
            </a:r>
            <a:endParaRPr lang="en-US" sz="2200" kern="12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51D338-3156-457C-86DD-D918E2D88805}"/>
              </a:ext>
            </a:extLst>
          </p:cNvPr>
          <p:cNvSpPr/>
          <p:nvPr/>
        </p:nvSpPr>
        <p:spPr>
          <a:xfrm>
            <a:off x="8972540" y="2507678"/>
            <a:ext cx="2377306" cy="921173"/>
          </a:xfrm>
          <a:custGeom>
            <a:avLst/>
            <a:gdLst>
              <a:gd name="connsiteX0" fmla="*/ 0 w 2377306"/>
              <a:gd name="connsiteY0" fmla="*/ 0 h 921173"/>
              <a:gd name="connsiteX1" fmla="*/ 2377306 w 2377306"/>
              <a:gd name="connsiteY1" fmla="*/ 0 h 921173"/>
              <a:gd name="connsiteX2" fmla="*/ 2377306 w 2377306"/>
              <a:gd name="connsiteY2" fmla="*/ 921173 h 921173"/>
              <a:gd name="connsiteX3" fmla="*/ 0 w 2377306"/>
              <a:gd name="connsiteY3" fmla="*/ 921173 h 921173"/>
              <a:gd name="connsiteX4" fmla="*/ 0 w 2377306"/>
              <a:gd name="connsiteY4" fmla="*/ 0 h 9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21173">
                <a:moveTo>
                  <a:pt x="0" y="0"/>
                </a:moveTo>
                <a:lnTo>
                  <a:pt x="2377306" y="0"/>
                </a:lnTo>
                <a:lnTo>
                  <a:pt x="2377306" y="921173"/>
                </a:lnTo>
                <a:lnTo>
                  <a:pt x="0" y="9211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89408" rIns="156464" bIns="89408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Both MD </a:t>
            </a:r>
          </a:p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and CV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C94CB71-EA2C-4E3B-AEFE-01F20FFCA978}"/>
              </a:ext>
            </a:extLst>
          </p:cNvPr>
          <p:cNvSpPr/>
          <p:nvPr/>
        </p:nvSpPr>
        <p:spPr>
          <a:xfrm>
            <a:off x="8972540" y="3428996"/>
            <a:ext cx="2377306" cy="966240"/>
          </a:xfrm>
          <a:custGeom>
            <a:avLst/>
            <a:gdLst>
              <a:gd name="connsiteX0" fmla="*/ 0 w 2377306"/>
              <a:gd name="connsiteY0" fmla="*/ 0 h 966240"/>
              <a:gd name="connsiteX1" fmla="*/ 2377306 w 2377306"/>
              <a:gd name="connsiteY1" fmla="*/ 0 h 966240"/>
              <a:gd name="connsiteX2" fmla="*/ 2377306 w 2377306"/>
              <a:gd name="connsiteY2" fmla="*/ 966240 h 966240"/>
              <a:gd name="connsiteX3" fmla="*/ 0 w 2377306"/>
              <a:gd name="connsiteY3" fmla="*/ 966240 h 966240"/>
              <a:gd name="connsiteX4" fmla="*/ 0 w 2377306"/>
              <a:gd name="connsiteY4" fmla="*/ 0 h 96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66240">
                <a:moveTo>
                  <a:pt x="0" y="0"/>
                </a:moveTo>
                <a:lnTo>
                  <a:pt x="2377306" y="0"/>
                </a:lnTo>
                <a:lnTo>
                  <a:pt x="2377306" y="966240"/>
                </a:lnTo>
                <a:lnTo>
                  <a:pt x="0" y="9662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7348" tIns="117348" rIns="156464" bIns="176022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RMSE: 21.67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MAE: </a:t>
            </a:r>
            <a:r>
              <a:rPr lang="en-US" sz="2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15.76</a:t>
            </a:r>
            <a:endParaRPr lang="en-US" sz="2200" kern="1200" dirty="0"/>
          </a:p>
        </p:txBody>
      </p:sp>
    </p:spTree>
    <p:extLst>
      <p:ext uri="{BB962C8B-B14F-4D97-AF65-F5344CB8AC3E}">
        <p14:creationId xmlns:p14="http://schemas.microsoft.com/office/powerpoint/2010/main" val="8280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128F3BD-7564-4310-B528-888E64F87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2235F-35C1-476E-98F9-9857C522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609600"/>
            <a:ext cx="8548386" cy="1282459"/>
          </a:xfrm>
        </p:spPr>
        <p:txBody>
          <a:bodyPr>
            <a:normAutofit/>
          </a:bodyPr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C5D8C-E2CD-423C-87CB-1AFA4FC0B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47358"/>
            <a:ext cx="8548386" cy="4076394"/>
          </a:xfrm>
        </p:spPr>
        <p:txBody>
          <a:bodyPr>
            <a:normAutofit/>
          </a:bodyPr>
          <a:lstStyle/>
          <a:p>
            <a:r>
              <a:rPr lang="en-US" sz="2000" dirty="0"/>
              <a:t>Overfitting and processing times are the main problem – finding a balance is the challenge.</a:t>
            </a:r>
          </a:p>
          <a:p>
            <a:endParaRPr lang="en-US" sz="2000" dirty="0"/>
          </a:p>
          <a:p>
            <a:r>
              <a:rPr lang="en-US" sz="2000" dirty="0"/>
              <a:t>We can now estimate the </a:t>
            </a:r>
            <a:r>
              <a:rPr lang="en-US" sz="2000" dirty="0" err="1"/>
              <a:t>Pawpularity</a:t>
            </a:r>
            <a:r>
              <a:rPr lang="en-US" sz="2000" dirty="0"/>
              <a:t> score with an average divergence of 16 points</a:t>
            </a:r>
          </a:p>
          <a:p>
            <a:endParaRPr lang="en-US" sz="2000" dirty="0"/>
          </a:p>
          <a:p>
            <a:r>
              <a:rPr lang="en-US" sz="2000" dirty="0"/>
              <a:t>Computer Vision and Deep Learning can be used to not only classify but also score images – CV can see things that we don’t</a:t>
            </a:r>
          </a:p>
          <a:p>
            <a:endParaRPr lang="en-US" sz="20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AA3C4E-019E-440F-87AB-67EFA9BE6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822456" y="-2"/>
            <a:ext cx="1368219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251033 w 1364418"/>
              <a:gd name="connsiteY10" fmla="*/ 6492130 h 6858000"/>
              <a:gd name="connsiteX11" fmla="*/ 266720 w 1364418"/>
              <a:gd name="connsiteY11" fmla="*/ 6431610 h 6858000"/>
              <a:gd name="connsiteX12" fmla="*/ 310425 w 1364418"/>
              <a:gd name="connsiteY12" fmla="*/ 6379786 h 6858000"/>
              <a:gd name="connsiteX13" fmla="*/ 293648 w 1364418"/>
              <a:gd name="connsiteY13" fmla="*/ 6334727 h 6858000"/>
              <a:gd name="connsiteX14" fmla="*/ 271063 w 1364418"/>
              <a:gd name="connsiteY14" fmla="*/ 6313295 h 6858000"/>
              <a:gd name="connsiteX15" fmla="*/ 278227 w 1364418"/>
              <a:gd name="connsiteY15" fmla="*/ 6280046 h 6858000"/>
              <a:gd name="connsiteX16" fmla="*/ 281226 w 1364418"/>
              <a:gd name="connsiteY16" fmla="*/ 6272987 h 6858000"/>
              <a:gd name="connsiteX17" fmla="*/ 288000 w 1364418"/>
              <a:gd name="connsiteY17" fmla="*/ 6252834 h 6858000"/>
              <a:gd name="connsiteX18" fmla="*/ 265992 w 1364418"/>
              <a:gd name="connsiteY18" fmla="*/ 6202459 h 6858000"/>
              <a:gd name="connsiteX19" fmla="*/ 264790 w 1364418"/>
              <a:gd name="connsiteY19" fmla="*/ 6153037 h 6858000"/>
              <a:gd name="connsiteX20" fmla="*/ 280205 w 1364418"/>
              <a:gd name="connsiteY20" fmla="*/ 6078132 h 6858000"/>
              <a:gd name="connsiteX21" fmla="*/ 267592 w 1364418"/>
              <a:gd name="connsiteY21" fmla="*/ 6028119 h 6858000"/>
              <a:gd name="connsiteX22" fmla="*/ 252821 w 1364418"/>
              <a:gd name="connsiteY22" fmla="*/ 5926735 h 6858000"/>
              <a:gd name="connsiteX23" fmla="*/ 302333 w 1364418"/>
              <a:gd name="connsiteY23" fmla="*/ 5712857 h 6858000"/>
              <a:gd name="connsiteX24" fmla="*/ 332131 w 1364418"/>
              <a:gd name="connsiteY24" fmla="*/ 5660491 h 6858000"/>
              <a:gd name="connsiteX25" fmla="*/ 341254 w 1364418"/>
              <a:gd name="connsiteY25" fmla="*/ 5563435 h 6858000"/>
              <a:gd name="connsiteX26" fmla="*/ 368130 w 1364418"/>
              <a:gd name="connsiteY26" fmla="*/ 5437125 h 6858000"/>
              <a:gd name="connsiteX27" fmla="*/ 381698 w 1364418"/>
              <a:gd name="connsiteY27" fmla="*/ 5396260 h 6858000"/>
              <a:gd name="connsiteX28" fmla="*/ 397679 w 1364418"/>
              <a:gd name="connsiteY28" fmla="*/ 5330009 h 6858000"/>
              <a:gd name="connsiteX29" fmla="*/ 431172 w 1364418"/>
              <a:gd name="connsiteY29" fmla="*/ 5273739 h 6858000"/>
              <a:gd name="connsiteX30" fmla="*/ 440771 w 1364418"/>
              <a:gd name="connsiteY30" fmla="*/ 5241779 h 6858000"/>
              <a:gd name="connsiteX31" fmla="*/ 451997 w 1364418"/>
              <a:gd name="connsiteY31" fmla="*/ 5225268 h 6858000"/>
              <a:gd name="connsiteX32" fmla="*/ 453017 w 1364418"/>
              <a:gd name="connsiteY32" fmla="*/ 5217684 h 6858000"/>
              <a:gd name="connsiteX33" fmla="*/ 460358 w 1364418"/>
              <a:gd name="connsiteY33" fmla="*/ 5193377 h 6858000"/>
              <a:gd name="connsiteX34" fmla="*/ 463661 w 1364418"/>
              <a:gd name="connsiteY34" fmla="*/ 5179288 h 6858000"/>
              <a:gd name="connsiteX35" fmla="*/ 464645 w 1364418"/>
              <a:gd name="connsiteY35" fmla="*/ 5173621 h 6858000"/>
              <a:gd name="connsiteX36" fmla="*/ 460279 w 1364418"/>
              <a:gd name="connsiteY36" fmla="*/ 5159961 h 6858000"/>
              <a:gd name="connsiteX37" fmla="*/ 466956 w 1364418"/>
              <a:gd name="connsiteY37" fmla="*/ 5144295 h 6858000"/>
              <a:gd name="connsiteX38" fmla="*/ 463889 w 1364418"/>
              <a:gd name="connsiteY38" fmla="*/ 5125185 h 6858000"/>
              <a:gd name="connsiteX39" fmla="*/ 470719 w 1364418"/>
              <a:gd name="connsiteY39" fmla="*/ 5121884 h 6858000"/>
              <a:gd name="connsiteX40" fmla="*/ 477755 w 1364418"/>
              <a:gd name="connsiteY40" fmla="*/ 5067850 h 6858000"/>
              <a:gd name="connsiteX41" fmla="*/ 480486 w 1364418"/>
              <a:gd name="connsiteY41" fmla="*/ 5060861 h 6858000"/>
              <a:gd name="connsiteX42" fmla="*/ 477190 w 1364418"/>
              <a:gd name="connsiteY42" fmla="*/ 5034192 h 6858000"/>
              <a:gd name="connsiteX43" fmla="*/ 478744 w 1364418"/>
              <a:gd name="connsiteY43" fmla="*/ 4993030 h 6858000"/>
              <a:gd name="connsiteX44" fmla="*/ 485653 w 1364418"/>
              <a:gd name="connsiteY44" fmla="*/ 4946844 h 6858000"/>
              <a:gd name="connsiteX45" fmla="*/ 481509 w 1364418"/>
              <a:gd name="connsiteY45" fmla="*/ 4932692 h 6858000"/>
              <a:gd name="connsiteX46" fmla="*/ 496912 w 1364418"/>
              <a:gd name="connsiteY46" fmla="*/ 4858827 h 6858000"/>
              <a:gd name="connsiteX47" fmla="*/ 502815 w 1364418"/>
              <a:gd name="connsiteY47" fmla="*/ 4821170 h 6858000"/>
              <a:gd name="connsiteX48" fmla="*/ 507548 w 1364418"/>
              <a:gd name="connsiteY48" fmla="*/ 4780965 h 6858000"/>
              <a:gd name="connsiteX49" fmla="*/ 508841 w 1364418"/>
              <a:gd name="connsiteY49" fmla="*/ 4750867 h 6858000"/>
              <a:gd name="connsiteX50" fmla="*/ 506648 w 1364418"/>
              <a:gd name="connsiteY50" fmla="*/ 4690749 h 6858000"/>
              <a:gd name="connsiteX51" fmla="*/ 502128 w 1364418"/>
              <a:gd name="connsiteY51" fmla="*/ 4584173 h 6858000"/>
              <a:gd name="connsiteX52" fmla="*/ 497211 w 1364418"/>
              <a:gd name="connsiteY52" fmla="*/ 4444346 h 6858000"/>
              <a:gd name="connsiteX53" fmla="*/ 493776 w 1364418"/>
              <a:gd name="connsiteY53" fmla="*/ 4375228 h 6858000"/>
              <a:gd name="connsiteX54" fmla="*/ 474429 w 1364418"/>
              <a:gd name="connsiteY54" fmla="*/ 4214165 h 6858000"/>
              <a:gd name="connsiteX55" fmla="*/ 478502 w 1364418"/>
              <a:gd name="connsiteY55" fmla="*/ 4090296 h 6858000"/>
              <a:gd name="connsiteX56" fmla="*/ 463758 w 1364418"/>
              <a:gd name="connsiteY56" fmla="*/ 4033999 h 6858000"/>
              <a:gd name="connsiteX57" fmla="*/ 464907 w 1364418"/>
              <a:gd name="connsiteY57" fmla="*/ 4031933 h 6858000"/>
              <a:gd name="connsiteX58" fmla="*/ 463483 w 1364418"/>
              <a:gd name="connsiteY58" fmla="*/ 4013953 h 6858000"/>
              <a:gd name="connsiteX59" fmla="*/ 449778 w 1364418"/>
              <a:gd name="connsiteY59" fmla="*/ 3974753 h 6858000"/>
              <a:gd name="connsiteX60" fmla="*/ 451376 w 1364418"/>
              <a:gd name="connsiteY60" fmla="*/ 3969950 h 6858000"/>
              <a:gd name="connsiteX61" fmla="*/ 444798 w 1364418"/>
              <a:gd name="connsiteY61" fmla="*/ 3933779 h 6858000"/>
              <a:gd name="connsiteX62" fmla="*/ 446129 w 1364418"/>
              <a:gd name="connsiteY62" fmla="*/ 3933093 h 6858000"/>
              <a:gd name="connsiteX63" fmla="*/ 450483 w 1364418"/>
              <a:gd name="connsiteY63" fmla="*/ 3922082 h 6858000"/>
              <a:gd name="connsiteX64" fmla="*/ 455561 w 1364418"/>
              <a:gd name="connsiteY64" fmla="*/ 3901461 h 6858000"/>
              <a:gd name="connsiteX65" fmla="*/ 478155 w 1364418"/>
              <a:gd name="connsiteY65" fmla="*/ 3813873 h 6858000"/>
              <a:gd name="connsiteX66" fmla="*/ 477580 w 1364418"/>
              <a:gd name="connsiteY66" fmla="*/ 3806161 h 6858000"/>
              <a:gd name="connsiteX67" fmla="*/ 477887 w 1364418"/>
              <a:gd name="connsiteY67" fmla="*/ 3805957 h 6858000"/>
              <a:gd name="connsiteX68" fmla="*/ 477914 w 1364418"/>
              <a:gd name="connsiteY68" fmla="*/ 3797724 h 6858000"/>
              <a:gd name="connsiteX69" fmla="*/ 476529 w 1364418"/>
              <a:gd name="connsiteY69" fmla="*/ 3792098 h 6858000"/>
              <a:gd name="connsiteX70" fmla="*/ 475413 w 1364418"/>
              <a:gd name="connsiteY70" fmla="*/ 3777135 h 6858000"/>
              <a:gd name="connsiteX71" fmla="*/ 477146 w 1364418"/>
              <a:gd name="connsiteY71" fmla="*/ 3771656 h 6858000"/>
              <a:gd name="connsiteX72" fmla="*/ 480889 w 1364418"/>
              <a:gd name="connsiteY72" fmla="*/ 3769007 h 6858000"/>
              <a:gd name="connsiteX73" fmla="*/ 480355 w 1364418"/>
              <a:gd name="connsiteY73" fmla="*/ 3767709 h 6858000"/>
              <a:gd name="connsiteX74" fmla="*/ 489051 w 1364418"/>
              <a:gd name="connsiteY74" fmla="*/ 3738082 h 6858000"/>
              <a:gd name="connsiteX75" fmla="*/ 496397 w 1364418"/>
              <a:gd name="connsiteY75" fmla="*/ 3673397 h 6858000"/>
              <a:gd name="connsiteX76" fmla="*/ 495693 w 1364418"/>
              <a:gd name="connsiteY76" fmla="*/ 3637109 h 6858000"/>
              <a:gd name="connsiteX77" fmla="*/ 499136 w 1364418"/>
              <a:gd name="connsiteY77" fmla="*/ 3536883 h 6858000"/>
              <a:gd name="connsiteX78" fmla="*/ 506674 w 1364418"/>
              <a:gd name="connsiteY78" fmla="*/ 3435652 h 6858000"/>
              <a:gd name="connsiteX79" fmla="*/ 508345 w 1364418"/>
              <a:gd name="connsiteY79" fmla="*/ 3307769 h 6858000"/>
              <a:gd name="connsiteX80" fmla="*/ 525908 w 1364418"/>
              <a:gd name="connsiteY80" fmla="*/ 3250522 h 6858000"/>
              <a:gd name="connsiteX81" fmla="*/ 526333 w 1364418"/>
              <a:gd name="connsiteY81" fmla="*/ 3229163 h 6858000"/>
              <a:gd name="connsiteX82" fmla="*/ 528156 w 1364418"/>
              <a:gd name="connsiteY82" fmla="*/ 3217217 h 6858000"/>
              <a:gd name="connsiteX83" fmla="*/ 514991 w 1364418"/>
              <a:gd name="connsiteY83" fmla="*/ 3183755 h 6858000"/>
              <a:gd name="connsiteX84" fmla="*/ 515492 w 1364418"/>
              <a:gd name="connsiteY84" fmla="*/ 3178642 h 6858000"/>
              <a:gd name="connsiteX85" fmla="*/ 503092 w 1364418"/>
              <a:gd name="connsiteY85" fmla="*/ 3158586 h 6858000"/>
              <a:gd name="connsiteX86" fmla="*/ 488277 w 1364418"/>
              <a:gd name="connsiteY86" fmla="*/ 3129034 h 6858000"/>
              <a:gd name="connsiteX87" fmla="*/ 488942 w 1364418"/>
              <a:gd name="connsiteY87" fmla="*/ 3126682 h 6858000"/>
              <a:gd name="connsiteX88" fmla="*/ 479810 w 1364418"/>
              <a:gd name="connsiteY88" fmla="*/ 3114519 h 6858000"/>
              <a:gd name="connsiteX89" fmla="*/ 466419 w 1364418"/>
              <a:gd name="connsiteY89" fmla="*/ 3106272 h 6858000"/>
              <a:gd name="connsiteX90" fmla="*/ 439149 w 1364418"/>
              <a:gd name="connsiteY90" fmla="*/ 2958185 h 6858000"/>
              <a:gd name="connsiteX91" fmla="*/ 381763 w 1364418"/>
              <a:gd name="connsiteY91" fmla="*/ 2762989 h 6858000"/>
              <a:gd name="connsiteX92" fmla="*/ 330681 w 1364418"/>
              <a:gd name="connsiteY92" fmla="*/ 2554718 h 6858000"/>
              <a:gd name="connsiteX93" fmla="*/ 310775 w 1364418"/>
              <a:gd name="connsiteY93" fmla="*/ 2485734 h 6858000"/>
              <a:gd name="connsiteX94" fmla="*/ 301498 w 1364418"/>
              <a:gd name="connsiteY94" fmla="*/ 2447068 h 6858000"/>
              <a:gd name="connsiteX95" fmla="*/ 288459 w 1364418"/>
              <a:gd name="connsiteY95" fmla="*/ 2425819 h 6858000"/>
              <a:gd name="connsiteX96" fmla="*/ 294458 w 1364418"/>
              <a:gd name="connsiteY96" fmla="*/ 2402874 h 6858000"/>
              <a:gd name="connsiteX97" fmla="*/ 297070 w 1364418"/>
              <a:gd name="connsiteY97" fmla="*/ 2381443 h 6858000"/>
              <a:gd name="connsiteX98" fmla="*/ 273399 w 1364418"/>
              <a:gd name="connsiteY98" fmla="*/ 2261920 h 6858000"/>
              <a:gd name="connsiteX99" fmla="*/ 263286 w 1364418"/>
              <a:gd name="connsiteY99" fmla="*/ 2195378 h 6858000"/>
              <a:gd name="connsiteX100" fmla="*/ 247503 w 1364418"/>
              <a:gd name="connsiteY100" fmla="*/ 2155135 h 6858000"/>
              <a:gd name="connsiteX101" fmla="*/ 244961 w 1364418"/>
              <a:gd name="connsiteY101" fmla="*/ 2118008 h 6858000"/>
              <a:gd name="connsiteX102" fmla="*/ 245954 w 1364418"/>
              <a:gd name="connsiteY102" fmla="*/ 2050531 h 6858000"/>
              <a:gd name="connsiteX103" fmla="*/ 237760 w 1364418"/>
              <a:gd name="connsiteY103" fmla="*/ 1963269 h 6858000"/>
              <a:gd name="connsiteX104" fmla="*/ 218938 w 1364418"/>
              <a:gd name="connsiteY104" fmla="*/ 1906352 h 6858000"/>
              <a:gd name="connsiteX105" fmla="*/ 195495 w 1364418"/>
              <a:gd name="connsiteY105" fmla="*/ 1861531 h 6858000"/>
              <a:gd name="connsiteX106" fmla="*/ 149294 w 1364418"/>
              <a:gd name="connsiteY106" fmla="*/ 1732919 h 6858000"/>
              <a:gd name="connsiteX107" fmla="*/ 121605 w 1364418"/>
              <a:gd name="connsiteY107" fmla="*/ 1663540 h 6858000"/>
              <a:gd name="connsiteX108" fmla="*/ 120731 w 1364418"/>
              <a:gd name="connsiteY108" fmla="*/ 1615777 h 6858000"/>
              <a:gd name="connsiteX109" fmla="*/ 101526 w 1364418"/>
              <a:gd name="connsiteY109" fmla="*/ 1563678 h 6858000"/>
              <a:gd name="connsiteX110" fmla="*/ 114606 w 1364418"/>
              <a:gd name="connsiteY110" fmla="*/ 1519474 h 6858000"/>
              <a:gd name="connsiteX111" fmla="*/ 107348 w 1364418"/>
              <a:gd name="connsiteY111" fmla="*/ 1477995 h 6858000"/>
              <a:gd name="connsiteX112" fmla="*/ 93433 w 1364418"/>
              <a:gd name="connsiteY112" fmla="*/ 1373769 h 6858000"/>
              <a:gd name="connsiteX113" fmla="*/ 101740 w 1364418"/>
              <a:gd name="connsiteY113" fmla="*/ 1307086 h 6858000"/>
              <a:gd name="connsiteX114" fmla="*/ 102928 w 1364418"/>
              <a:gd name="connsiteY114" fmla="*/ 1189033 h 6858000"/>
              <a:gd name="connsiteX115" fmla="*/ 107613 w 1364418"/>
              <a:gd name="connsiteY115" fmla="*/ 1168288 h 6858000"/>
              <a:gd name="connsiteX116" fmla="*/ 99895 w 1364418"/>
              <a:gd name="connsiteY116" fmla="*/ 1142577 h 6858000"/>
              <a:gd name="connsiteX117" fmla="*/ 89201 w 1364418"/>
              <a:gd name="connsiteY117" fmla="*/ 1088484 h 6858000"/>
              <a:gd name="connsiteX118" fmla="*/ 77937 w 1364418"/>
              <a:gd name="connsiteY118" fmla="*/ 1016103 h 6858000"/>
              <a:gd name="connsiteX119" fmla="*/ 79393 w 1364418"/>
              <a:gd name="connsiteY119" fmla="*/ 954054 h 6858000"/>
              <a:gd name="connsiteX120" fmla="*/ 90309 w 1364418"/>
              <a:gd name="connsiteY120" fmla="*/ 921368 h 6858000"/>
              <a:gd name="connsiteX121" fmla="*/ 74258 w 1364418"/>
              <a:gd name="connsiteY121" fmla="*/ 896999 h 6858000"/>
              <a:gd name="connsiteX122" fmla="*/ 43666 w 1364418"/>
              <a:gd name="connsiteY122" fmla="*/ 821517 h 6858000"/>
              <a:gd name="connsiteX123" fmla="*/ 22616 w 1364418"/>
              <a:gd name="connsiteY123" fmla="*/ 751353 h 6858000"/>
              <a:gd name="connsiteX124" fmla="*/ 22174 w 1364418"/>
              <a:gd name="connsiteY124" fmla="*/ 721230 h 6858000"/>
              <a:gd name="connsiteX125" fmla="*/ 7845 w 1364418"/>
              <a:gd name="connsiteY125" fmla="*/ 681659 h 6858000"/>
              <a:gd name="connsiteX126" fmla="*/ 31306 w 1364418"/>
              <a:gd name="connsiteY126" fmla="*/ 619315 h 6858000"/>
              <a:gd name="connsiteX127" fmla="*/ 15184 w 1364418"/>
              <a:gd name="connsiteY127" fmla="*/ 585934 h 6858000"/>
              <a:gd name="connsiteX128" fmla="*/ 22258 w 1364418"/>
              <a:gd name="connsiteY128" fmla="*/ 538948 h 6858000"/>
              <a:gd name="connsiteX129" fmla="*/ 26166 w 1364418"/>
              <a:gd name="connsiteY129" fmla="*/ 525163 h 6858000"/>
              <a:gd name="connsiteX130" fmla="*/ 52290 w 1364418"/>
              <a:gd name="connsiteY130" fmla="*/ 446567 h 6858000"/>
              <a:gd name="connsiteX131" fmla="*/ 51538 w 1364418"/>
              <a:gd name="connsiteY131" fmla="*/ 393828 h 6858000"/>
              <a:gd name="connsiteX132" fmla="*/ 51368 w 1364418"/>
              <a:gd name="connsiteY132" fmla="*/ 353137 h 6858000"/>
              <a:gd name="connsiteX133" fmla="*/ 55970 w 1364418"/>
              <a:gd name="connsiteY133" fmla="*/ 321428 h 6858000"/>
              <a:gd name="connsiteX134" fmla="*/ 57061 w 1364418"/>
              <a:gd name="connsiteY134" fmla="*/ 275771 h 6858000"/>
              <a:gd name="connsiteX135" fmla="*/ 74088 w 1364418"/>
              <a:gd name="connsiteY135" fmla="*/ 212860 h 6858000"/>
              <a:gd name="connsiteX136" fmla="*/ 65798 w 1364418"/>
              <a:gd name="connsiteY136" fmla="*/ 144983 h 6858000"/>
              <a:gd name="connsiteX137" fmla="*/ 78082 w 1364418"/>
              <a:gd name="connsiteY137" fmla="*/ 55288 h 6858000"/>
              <a:gd name="connsiteX138" fmla="*/ 37636 w 1364418"/>
              <a:gd name="connsiteY138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251033 w 1364418"/>
              <a:gd name="connsiteY9" fmla="*/ 6492130 h 6858000"/>
              <a:gd name="connsiteX10" fmla="*/ 266720 w 1364418"/>
              <a:gd name="connsiteY10" fmla="*/ 6431610 h 6858000"/>
              <a:gd name="connsiteX11" fmla="*/ 310425 w 1364418"/>
              <a:gd name="connsiteY11" fmla="*/ 6379786 h 6858000"/>
              <a:gd name="connsiteX12" fmla="*/ 293648 w 1364418"/>
              <a:gd name="connsiteY12" fmla="*/ 6334727 h 6858000"/>
              <a:gd name="connsiteX13" fmla="*/ 271063 w 1364418"/>
              <a:gd name="connsiteY13" fmla="*/ 6313295 h 6858000"/>
              <a:gd name="connsiteX14" fmla="*/ 278227 w 1364418"/>
              <a:gd name="connsiteY14" fmla="*/ 6280046 h 6858000"/>
              <a:gd name="connsiteX15" fmla="*/ 281226 w 1364418"/>
              <a:gd name="connsiteY15" fmla="*/ 6272987 h 6858000"/>
              <a:gd name="connsiteX16" fmla="*/ 288000 w 1364418"/>
              <a:gd name="connsiteY16" fmla="*/ 6252834 h 6858000"/>
              <a:gd name="connsiteX17" fmla="*/ 265992 w 1364418"/>
              <a:gd name="connsiteY17" fmla="*/ 6202459 h 6858000"/>
              <a:gd name="connsiteX18" fmla="*/ 264790 w 1364418"/>
              <a:gd name="connsiteY18" fmla="*/ 6153037 h 6858000"/>
              <a:gd name="connsiteX19" fmla="*/ 280205 w 1364418"/>
              <a:gd name="connsiteY19" fmla="*/ 6078132 h 6858000"/>
              <a:gd name="connsiteX20" fmla="*/ 267592 w 1364418"/>
              <a:gd name="connsiteY20" fmla="*/ 6028119 h 6858000"/>
              <a:gd name="connsiteX21" fmla="*/ 252821 w 1364418"/>
              <a:gd name="connsiteY21" fmla="*/ 5926735 h 6858000"/>
              <a:gd name="connsiteX22" fmla="*/ 302333 w 1364418"/>
              <a:gd name="connsiteY22" fmla="*/ 5712857 h 6858000"/>
              <a:gd name="connsiteX23" fmla="*/ 332131 w 1364418"/>
              <a:gd name="connsiteY23" fmla="*/ 5660491 h 6858000"/>
              <a:gd name="connsiteX24" fmla="*/ 341254 w 1364418"/>
              <a:gd name="connsiteY24" fmla="*/ 5563435 h 6858000"/>
              <a:gd name="connsiteX25" fmla="*/ 368130 w 1364418"/>
              <a:gd name="connsiteY25" fmla="*/ 5437125 h 6858000"/>
              <a:gd name="connsiteX26" fmla="*/ 381698 w 1364418"/>
              <a:gd name="connsiteY26" fmla="*/ 5396260 h 6858000"/>
              <a:gd name="connsiteX27" fmla="*/ 397679 w 1364418"/>
              <a:gd name="connsiteY27" fmla="*/ 5330009 h 6858000"/>
              <a:gd name="connsiteX28" fmla="*/ 431172 w 1364418"/>
              <a:gd name="connsiteY28" fmla="*/ 5273739 h 6858000"/>
              <a:gd name="connsiteX29" fmla="*/ 440771 w 1364418"/>
              <a:gd name="connsiteY29" fmla="*/ 5241779 h 6858000"/>
              <a:gd name="connsiteX30" fmla="*/ 451997 w 1364418"/>
              <a:gd name="connsiteY30" fmla="*/ 5225268 h 6858000"/>
              <a:gd name="connsiteX31" fmla="*/ 453017 w 1364418"/>
              <a:gd name="connsiteY31" fmla="*/ 5217684 h 6858000"/>
              <a:gd name="connsiteX32" fmla="*/ 460358 w 1364418"/>
              <a:gd name="connsiteY32" fmla="*/ 5193377 h 6858000"/>
              <a:gd name="connsiteX33" fmla="*/ 463661 w 1364418"/>
              <a:gd name="connsiteY33" fmla="*/ 5179288 h 6858000"/>
              <a:gd name="connsiteX34" fmla="*/ 464645 w 1364418"/>
              <a:gd name="connsiteY34" fmla="*/ 5173621 h 6858000"/>
              <a:gd name="connsiteX35" fmla="*/ 460279 w 1364418"/>
              <a:gd name="connsiteY35" fmla="*/ 5159961 h 6858000"/>
              <a:gd name="connsiteX36" fmla="*/ 466956 w 1364418"/>
              <a:gd name="connsiteY36" fmla="*/ 5144295 h 6858000"/>
              <a:gd name="connsiteX37" fmla="*/ 463889 w 1364418"/>
              <a:gd name="connsiteY37" fmla="*/ 5125185 h 6858000"/>
              <a:gd name="connsiteX38" fmla="*/ 470719 w 1364418"/>
              <a:gd name="connsiteY38" fmla="*/ 5121884 h 6858000"/>
              <a:gd name="connsiteX39" fmla="*/ 477755 w 1364418"/>
              <a:gd name="connsiteY39" fmla="*/ 5067850 h 6858000"/>
              <a:gd name="connsiteX40" fmla="*/ 480486 w 1364418"/>
              <a:gd name="connsiteY40" fmla="*/ 5060861 h 6858000"/>
              <a:gd name="connsiteX41" fmla="*/ 477190 w 1364418"/>
              <a:gd name="connsiteY41" fmla="*/ 5034192 h 6858000"/>
              <a:gd name="connsiteX42" fmla="*/ 478744 w 1364418"/>
              <a:gd name="connsiteY42" fmla="*/ 4993030 h 6858000"/>
              <a:gd name="connsiteX43" fmla="*/ 485653 w 1364418"/>
              <a:gd name="connsiteY43" fmla="*/ 4946844 h 6858000"/>
              <a:gd name="connsiteX44" fmla="*/ 481509 w 1364418"/>
              <a:gd name="connsiteY44" fmla="*/ 4932692 h 6858000"/>
              <a:gd name="connsiteX45" fmla="*/ 496912 w 1364418"/>
              <a:gd name="connsiteY45" fmla="*/ 4858827 h 6858000"/>
              <a:gd name="connsiteX46" fmla="*/ 502815 w 1364418"/>
              <a:gd name="connsiteY46" fmla="*/ 4821170 h 6858000"/>
              <a:gd name="connsiteX47" fmla="*/ 507548 w 1364418"/>
              <a:gd name="connsiteY47" fmla="*/ 4780965 h 6858000"/>
              <a:gd name="connsiteX48" fmla="*/ 508841 w 1364418"/>
              <a:gd name="connsiteY48" fmla="*/ 4750867 h 6858000"/>
              <a:gd name="connsiteX49" fmla="*/ 506648 w 1364418"/>
              <a:gd name="connsiteY49" fmla="*/ 4690749 h 6858000"/>
              <a:gd name="connsiteX50" fmla="*/ 502128 w 1364418"/>
              <a:gd name="connsiteY50" fmla="*/ 4584173 h 6858000"/>
              <a:gd name="connsiteX51" fmla="*/ 497211 w 1364418"/>
              <a:gd name="connsiteY51" fmla="*/ 4444346 h 6858000"/>
              <a:gd name="connsiteX52" fmla="*/ 493776 w 1364418"/>
              <a:gd name="connsiteY52" fmla="*/ 4375228 h 6858000"/>
              <a:gd name="connsiteX53" fmla="*/ 474429 w 1364418"/>
              <a:gd name="connsiteY53" fmla="*/ 4214165 h 6858000"/>
              <a:gd name="connsiteX54" fmla="*/ 478502 w 1364418"/>
              <a:gd name="connsiteY54" fmla="*/ 4090296 h 6858000"/>
              <a:gd name="connsiteX55" fmla="*/ 463758 w 1364418"/>
              <a:gd name="connsiteY55" fmla="*/ 4033999 h 6858000"/>
              <a:gd name="connsiteX56" fmla="*/ 464907 w 1364418"/>
              <a:gd name="connsiteY56" fmla="*/ 4031933 h 6858000"/>
              <a:gd name="connsiteX57" fmla="*/ 463483 w 1364418"/>
              <a:gd name="connsiteY57" fmla="*/ 4013953 h 6858000"/>
              <a:gd name="connsiteX58" fmla="*/ 449778 w 1364418"/>
              <a:gd name="connsiteY58" fmla="*/ 3974753 h 6858000"/>
              <a:gd name="connsiteX59" fmla="*/ 451376 w 1364418"/>
              <a:gd name="connsiteY59" fmla="*/ 3969950 h 6858000"/>
              <a:gd name="connsiteX60" fmla="*/ 444798 w 1364418"/>
              <a:gd name="connsiteY60" fmla="*/ 3933779 h 6858000"/>
              <a:gd name="connsiteX61" fmla="*/ 446129 w 1364418"/>
              <a:gd name="connsiteY61" fmla="*/ 3933093 h 6858000"/>
              <a:gd name="connsiteX62" fmla="*/ 450483 w 1364418"/>
              <a:gd name="connsiteY62" fmla="*/ 3922082 h 6858000"/>
              <a:gd name="connsiteX63" fmla="*/ 455561 w 1364418"/>
              <a:gd name="connsiteY63" fmla="*/ 3901461 h 6858000"/>
              <a:gd name="connsiteX64" fmla="*/ 478155 w 1364418"/>
              <a:gd name="connsiteY64" fmla="*/ 3813873 h 6858000"/>
              <a:gd name="connsiteX65" fmla="*/ 477580 w 1364418"/>
              <a:gd name="connsiteY65" fmla="*/ 3806161 h 6858000"/>
              <a:gd name="connsiteX66" fmla="*/ 477887 w 1364418"/>
              <a:gd name="connsiteY66" fmla="*/ 3805957 h 6858000"/>
              <a:gd name="connsiteX67" fmla="*/ 477914 w 1364418"/>
              <a:gd name="connsiteY67" fmla="*/ 3797724 h 6858000"/>
              <a:gd name="connsiteX68" fmla="*/ 476529 w 1364418"/>
              <a:gd name="connsiteY68" fmla="*/ 3792098 h 6858000"/>
              <a:gd name="connsiteX69" fmla="*/ 475413 w 1364418"/>
              <a:gd name="connsiteY69" fmla="*/ 3777135 h 6858000"/>
              <a:gd name="connsiteX70" fmla="*/ 477146 w 1364418"/>
              <a:gd name="connsiteY70" fmla="*/ 3771656 h 6858000"/>
              <a:gd name="connsiteX71" fmla="*/ 480889 w 1364418"/>
              <a:gd name="connsiteY71" fmla="*/ 3769007 h 6858000"/>
              <a:gd name="connsiteX72" fmla="*/ 480355 w 1364418"/>
              <a:gd name="connsiteY72" fmla="*/ 3767709 h 6858000"/>
              <a:gd name="connsiteX73" fmla="*/ 489051 w 1364418"/>
              <a:gd name="connsiteY73" fmla="*/ 3738082 h 6858000"/>
              <a:gd name="connsiteX74" fmla="*/ 496397 w 1364418"/>
              <a:gd name="connsiteY74" fmla="*/ 3673397 h 6858000"/>
              <a:gd name="connsiteX75" fmla="*/ 495693 w 1364418"/>
              <a:gd name="connsiteY75" fmla="*/ 3637109 h 6858000"/>
              <a:gd name="connsiteX76" fmla="*/ 499136 w 1364418"/>
              <a:gd name="connsiteY76" fmla="*/ 3536883 h 6858000"/>
              <a:gd name="connsiteX77" fmla="*/ 506674 w 1364418"/>
              <a:gd name="connsiteY77" fmla="*/ 3435652 h 6858000"/>
              <a:gd name="connsiteX78" fmla="*/ 508345 w 1364418"/>
              <a:gd name="connsiteY78" fmla="*/ 3307769 h 6858000"/>
              <a:gd name="connsiteX79" fmla="*/ 525908 w 1364418"/>
              <a:gd name="connsiteY79" fmla="*/ 3250522 h 6858000"/>
              <a:gd name="connsiteX80" fmla="*/ 526333 w 1364418"/>
              <a:gd name="connsiteY80" fmla="*/ 3229163 h 6858000"/>
              <a:gd name="connsiteX81" fmla="*/ 528156 w 1364418"/>
              <a:gd name="connsiteY81" fmla="*/ 3217217 h 6858000"/>
              <a:gd name="connsiteX82" fmla="*/ 514991 w 1364418"/>
              <a:gd name="connsiteY82" fmla="*/ 3183755 h 6858000"/>
              <a:gd name="connsiteX83" fmla="*/ 515492 w 1364418"/>
              <a:gd name="connsiteY83" fmla="*/ 3178642 h 6858000"/>
              <a:gd name="connsiteX84" fmla="*/ 503092 w 1364418"/>
              <a:gd name="connsiteY84" fmla="*/ 3158586 h 6858000"/>
              <a:gd name="connsiteX85" fmla="*/ 488277 w 1364418"/>
              <a:gd name="connsiteY85" fmla="*/ 3129034 h 6858000"/>
              <a:gd name="connsiteX86" fmla="*/ 488942 w 1364418"/>
              <a:gd name="connsiteY86" fmla="*/ 3126682 h 6858000"/>
              <a:gd name="connsiteX87" fmla="*/ 479810 w 1364418"/>
              <a:gd name="connsiteY87" fmla="*/ 3114519 h 6858000"/>
              <a:gd name="connsiteX88" fmla="*/ 466419 w 1364418"/>
              <a:gd name="connsiteY88" fmla="*/ 3106272 h 6858000"/>
              <a:gd name="connsiteX89" fmla="*/ 439149 w 1364418"/>
              <a:gd name="connsiteY89" fmla="*/ 2958185 h 6858000"/>
              <a:gd name="connsiteX90" fmla="*/ 381763 w 1364418"/>
              <a:gd name="connsiteY90" fmla="*/ 2762989 h 6858000"/>
              <a:gd name="connsiteX91" fmla="*/ 330681 w 1364418"/>
              <a:gd name="connsiteY91" fmla="*/ 2554718 h 6858000"/>
              <a:gd name="connsiteX92" fmla="*/ 310775 w 1364418"/>
              <a:gd name="connsiteY92" fmla="*/ 2485734 h 6858000"/>
              <a:gd name="connsiteX93" fmla="*/ 301498 w 1364418"/>
              <a:gd name="connsiteY93" fmla="*/ 2447068 h 6858000"/>
              <a:gd name="connsiteX94" fmla="*/ 288459 w 1364418"/>
              <a:gd name="connsiteY94" fmla="*/ 2425819 h 6858000"/>
              <a:gd name="connsiteX95" fmla="*/ 294458 w 1364418"/>
              <a:gd name="connsiteY95" fmla="*/ 2402874 h 6858000"/>
              <a:gd name="connsiteX96" fmla="*/ 297070 w 1364418"/>
              <a:gd name="connsiteY96" fmla="*/ 2381443 h 6858000"/>
              <a:gd name="connsiteX97" fmla="*/ 273399 w 1364418"/>
              <a:gd name="connsiteY97" fmla="*/ 2261920 h 6858000"/>
              <a:gd name="connsiteX98" fmla="*/ 263286 w 1364418"/>
              <a:gd name="connsiteY98" fmla="*/ 2195378 h 6858000"/>
              <a:gd name="connsiteX99" fmla="*/ 247503 w 1364418"/>
              <a:gd name="connsiteY99" fmla="*/ 2155135 h 6858000"/>
              <a:gd name="connsiteX100" fmla="*/ 244961 w 1364418"/>
              <a:gd name="connsiteY100" fmla="*/ 2118008 h 6858000"/>
              <a:gd name="connsiteX101" fmla="*/ 245954 w 1364418"/>
              <a:gd name="connsiteY101" fmla="*/ 2050531 h 6858000"/>
              <a:gd name="connsiteX102" fmla="*/ 237760 w 1364418"/>
              <a:gd name="connsiteY102" fmla="*/ 1963269 h 6858000"/>
              <a:gd name="connsiteX103" fmla="*/ 218938 w 1364418"/>
              <a:gd name="connsiteY103" fmla="*/ 1906352 h 6858000"/>
              <a:gd name="connsiteX104" fmla="*/ 195495 w 1364418"/>
              <a:gd name="connsiteY104" fmla="*/ 1861531 h 6858000"/>
              <a:gd name="connsiteX105" fmla="*/ 149294 w 1364418"/>
              <a:gd name="connsiteY105" fmla="*/ 1732919 h 6858000"/>
              <a:gd name="connsiteX106" fmla="*/ 121605 w 1364418"/>
              <a:gd name="connsiteY106" fmla="*/ 1663540 h 6858000"/>
              <a:gd name="connsiteX107" fmla="*/ 120731 w 1364418"/>
              <a:gd name="connsiteY107" fmla="*/ 1615777 h 6858000"/>
              <a:gd name="connsiteX108" fmla="*/ 101526 w 1364418"/>
              <a:gd name="connsiteY108" fmla="*/ 1563678 h 6858000"/>
              <a:gd name="connsiteX109" fmla="*/ 114606 w 1364418"/>
              <a:gd name="connsiteY109" fmla="*/ 1519474 h 6858000"/>
              <a:gd name="connsiteX110" fmla="*/ 107348 w 1364418"/>
              <a:gd name="connsiteY110" fmla="*/ 1477995 h 6858000"/>
              <a:gd name="connsiteX111" fmla="*/ 93433 w 1364418"/>
              <a:gd name="connsiteY111" fmla="*/ 1373769 h 6858000"/>
              <a:gd name="connsiteX112" fmla="*/ 101740 w 1364418"/>
              <a:gd name="connsiteY112" fmla="*/ 1307086 h 6858000"/>
              <a:gd name="connsiteX113" fmla="*/ 102928 w 1364418"/>
              <a:gd name="connsiteY113" fmla="*/ 1189033 h 6858000"/>
              <a:gd name="connsiteX114" fmla="*/ 107613 w 1364418"/>
              <a:gd name="connsiteY114" fmla="*/ 1168288 h 6858000"/>
              <a:gd name="connsiteX115" fmla="*/ 99895 w 1364418"/>
              <a:gd name="connsiteY115" fmla="*/ 1142577 h 6858000"/>
              <a:gd name="connsiteX116" fmla="*/ 89201 w 1364418"/>
              <a:gd name="connsiteY116" fmla="*/ 1088484 h 6858000"/>
              <a:gd name="connsiteX117" fmla="*/ 77937 w 1364418"/>
              <a:gd name="connsiteY117" fmla="*/ 1016103 h 6858000"/>
              <a:gd name="connsiteX118" fmla="*/ 79393 w 1364418"/>
              <a:gd name="connsiteY118" fmla="*/ 954054 h 6858000"/>
              <a:gd name="connsiteX119" fmla="*/ 90309 w 1364418"/>
              <a:gd name="connsiteY119" fmla="*/ 921368 h 6858000"/>
              <a:gd name="connsiteX120" fmla="*/ 74258 w 1364418"/>
              <a:gd name="connsiteY120" fmla="*/ 896999 h 6858000"/>
              <a:gd name="connsiteX121" fmla="*/ 43666 w 1364418"/>
              <a:gd name="connsiteY121" fmla="*/ 821517 h 6858000"/>
              <a:gd name="connsiteX122" fmla="*/ 22616 w 1364418"/>
              <a:gd name="connsiteY122" fmla="*/ 751353 h 6858000"/>
              <a:gd name="connsiteX123" fmla="*/ 22174 w 1364418"/>
              <a:gd name="connsiteY123" fmla="*/ 721230 h 6858000"/>
              <a:gd name="connsiteX124" fmla="*/ 7845 w 1364418"/>
              <a:gd name="connsiteY124" fmla="*/ 681659 h 6858000"/>
              <a:gd name="connsiteX125" fmla="*/ 31306 w 1364418"/>
              <a:gd name="connsiteY125" fmla="*/ 619315 h 6858000"/>
              <a:gd name="connsiteX126" fmla="*/ 15184 w 1364418"/>
              <a:gd name="connsiteY126" fmla="*/ 585934 h 6858000"/>
              <a:gd name="connsiteX127" fmla="*/ 22258 w 1364418"/>
              <a:gd name="connsiteY127" fmla="*/ 538948 h 6858000"/>
              <a:gd name="connsiteX128" fmla="*/ 26166 w 1364418"/>
              <a:gd name="connsiteY128" fmla="*/ 525163 h 6858000"/>
              <a:gd name="connsiteX129" fmla="*/ 52290 w 1364418"/>
              <a:gd name="connsiteY129" fmla="*/ 446567 h 6858000"/>
              <a:gd name="connsiteX130" fmla="*/ 51538 w 1364418"/>
              <a:gd name="connsiteY130" fmla="*/ 393828 h 6858000"/>
              <a:gd name="connsiteX131" fmla="*/ 51368 w 1364418"/>
              <a:gd name="connsiteY131" fmla="*/ 353137 h 6858000"/>
              <a:gd name="connsiteX132" fmla="*/ 55970 w 1364418"/>
              <a:gd name="connsiteY132" fmla="*/ 321428 h 6858000"/>
              <a:gd name="connsiteX133" fmla="*/ 57061 w 1364418"/>
              <a:gd name="connsiteY133" fmla="*/ 275771 h 6858000"/>
              <a:gd name="connsiteX134" fmla="*/ 74088 w 1364418"/>
              <a:gd name="connsiteY134" fmla="*/ 212860 h 6858000"/>
              <a:gd name="connsiteX135" fmla="*/ 65798 w 1364418"/>
              <a:gd name="connsiteY135" fmla="*/ 144983 h 6858000"/>
              <a:gd name="connsiteX136" fmla="*/ 78082 w 1364418"/>
              <a:gd name="connsiteY136" fmla="*/ 55288 h 6858000"/>
              <a:gd name="connsiteX137" fmla="*/ 37636 w 1364418"/>
              <a:gd name="connsiteY137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66720 w 1364418"/>
              <a:gd name="connsiteY8" fmla="*/ 6431610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8000 w 1364418"/>
              <a:gd name="connsiteY13" fmla="*/ 6252834 h 6858000"/>
              <a:gd name="connsiteX14" fmla="*/ 265992 w 1364418"/>
              <a:gd name="connsiteY14" fmla="*/ 6202459 h 6858000"/>
              <a:gd name="connsiteX15" fmla="*/ 264790 w 1364418"/>
              <a:gd name="connsiteY15" fmla="*/ 6153037 h 6858000"/>
              <a:gd name="connsiteX16" fmla="*/ 280205 w 1364418"/>
              <a:gd name="connsiteY16" fmla="*/ 6078132 h 6858000"/>
              <a:gd name="connsiteX17" fmla="*/ 267592 w 1364418"/>
              <a:gd name="connsiteY17" fmla="*/ 6028119 h 6858000"/>
              <a:gd name="connsiteX18" fmla="*/ 252821 w 1364418"/>
              <a:gd name="connsiteY18" fmla="*/ 5926735 h 6858000"/>
              <a:gd name="connsiteX19" fmla="*/ 302333 w 1364418"/>
              <a:gd name="connsiteY19" fmla="*/ 5712857 h 6858000"/>
              <a:gd name="connsiteX20" fmla="*/ 332131 w 1364418"/>
              <a:gd name="connsiteY20" fmla="*/ 5660491 h 6858000"/>
              <a:gd name="connsiteX21" fmla="*/ 341254 w 1364418"/>
              <a:gd name="connsiteY21" fmla="*/ 5563435 h 6858000"/>
              <a:gd name="connsiteX22" fmla="*/ 368130 w 1364418"/>
              <a:gd name="connsiteY22" fmla="*/ 5437125 h 6858000"/>
              <a:gd name="connsiteX23" fmla="*/ 381698 w 1364418"/>
              <a:gd name="connsiteY23" fmla="*/ 5396260 h 6858000"/>
              <a:gd name="connsiteX24" fmla="*/ 397679 w 1364418"/>
              <a:gd name="connsiteY24" fmla="*/ 5330009 h 6858000"/>
              <a:gd name="connsiteX25" fmla="*/ 431172 w 1364418"/>
              <a:gd name="connsiteY25" fmla="*/ 5273739 h 6858000"/>
              <a:gd name="connsiteX26" fmla="*/ 440771 w 1364418"/>
              <a:gd name="connsiteY26" fmla="*/ 5241779 h 6858000"/>
              <a:gd name="connsiteX27" fmla="*/ 451997 w 1364418"/>
              <a:gd name="connsiteY27" fmla="*/ 5225268 h 6858000"/>
              <a:gd name="connsiteX28" fmla="*/ 453017 w 1364418"/>
              <a:gd name="connsiteY28" fmla="*/ 5217684 h 6858000"/>
              <a:gd name="connsiteX29" fmla="*/ 460358 w 1364418"/>
              <a:gd name="connsiteY29" fmla="*/ 5193377 h 6858000"/>
              <a:gd name="connsiteX30" fmla="*/ 463661 w 1364418"/>
              <a:gd name="connsiteY30" fmla="*/ 5179288 h 6858000"/>
              <a:gd name="connsiteX31" fmla="*/ 464645 w 1364418"/>
              <a:gd name="connsiteY31" fmla="*/ 5173621 h 6858000"/>
              <a:gd name="connsiteX32" fmla="*/ 460279 w 1364418"/>
              <a:gd name="connsiteY32" fmla="*/ 5159961 h 6858000"/>
              <a:gd name="connsiteX33" fmla="*/ 466956 w 1364418"/>
              <a:gd name="connsiteY33" fmla="*/ 5144295 h 6858000"/>
              <a:gd name="connsiteX34" fmla="*/ 463889 w 1364418"/>
              <a:gd name="connsiteY34" fmla="*/ 5125185 h 6858000"/>
              <a:gd name="connsiteX35" fmla="*/ 470719 w 1364418"/>
              <a:gd name="connsiteY35" fmla="*/ 5121884 h 6858000"/>
              <a:gd name="connsiteX36" fmla="*/ 477755 w 1364418"/>
              <a:gd name="connsiteY36" fmla="*/ 5067850 h 6858000"/>
              <a:gd name="connsiteX37" fmla="*/ 480486 w 1364418"/>
              <a:gd name="connsiteY37" fmla="*/ 5060861 h 6858000"/>
              <a:gd name="connsiteX38" fmla="*/ 477190 w 1364418"/>
              <a:gd name="connsiteY38" fmla="*/ 5034192 h 6858000"/>
              <a:gd name="connsiteX39" fmla="*/ 478744 w 1364418"/>
              <a:gd name="connsiteY39" fmla="*/ 4993030 h 6858000"/>
              <a:gd name="connsiteX40" fmla="*/ 485653 w 1364418"/>
              <a:gd name="connsiteY40" fmla="*/ 4946844 h 6858000"/>
              <a:gd name="connsiteX41" fmla="*/ 481509 w 1364418"/>
              <a:gd name="connsiteY41" fmla="*/ 4932692 h 6858000"/>
              <a:gd name="connsiteX42" fmla="*/ 496912 w 1364418"/>
              <a:gd name="connsiteY42" fmla="*/ 4858827 h 6858000"/>
              <a:gd name="connsiteX43" fmla="*/ 502815 w 1364418"/>
              <a:gd name="connsiteY43" fmla="*/ 4821170 h 6858000"/>
              <a:gd name="connsiteX44" fmla="*/ 507548 w 1364418"/>
              <a:gd name="connsiteY44" fmla="*/ 4780965 h 6858000"/>
              <a:gd name="connsiteX45" fmla="*/ 508841 w 1364418"/>
              <a:gd name="connsiteY45" fmla="*/ 4750867 h 6858000"/>
              <a:gd name="connsiteX46" fmla="*/ 506648 w 1364418"/>
              <a:gd name="connsiteY46" fmla="*/ 4690749 h 6858000"/>
              <a:gd name="connsiteX47" fmla="*/ 502128 w 1364418"/>
              <a:gd name="connsiteY47" fmla="*/ 4584173 h 6858000"/>
              <a:gd name="connsiteX48" fmla="*/ 497211 w 1364418"/>
              <a:gd name="connsiteY48" fmla="*/ 4444346 h 6858000"/>
              <a:gd name="connsiteX49" fmla="*/ 493776 w 1364418"/>
              <a:gd name="connsiteY49" fmla="*/ 4375228 h 6858000"/>
              <a:gd name="connsiteX50" fmla="*/ 474429 w 1364418"/>
              <a:gd name="connsiteY50" fmla="*/ 4214165 h 6858000"/>
              <a:gd name="connsiteX51" fmla="*/ 478502 w 1364418"/>
              <a:gd name="connsiteY51" fmla="*/ 4090296 h 6858000"/>
              <a:gd name="connsiteX52" fmla="*/ 463758 w 1364418"/>
              <a:gd name="connsiteY52" fmla="*/ 4033999 h 6858000"/>
              <a:gd name="connsiteX53" fmla="*/ 464907 w 1364418"/>
              <a:gd name="connsiteY53" fmla="*/ 4031933 h 6858000"/>
              <a:gd name="connsiteX54" fmla="*/ 463483 w 1364418"/>
              <a:gd name="connsiteY54" fmla="*/ 4013953 h 6858000"/>
              <a:gd name="connsiteX55" fmla="*/ 449778 w 1364418"/>
              <a:gd name="connsiteY55" fmla="*/ 3974753 h 6858000"/>
              <a:gd name="connsiteX56" fmla="*/ 451376 w 1364418"/>
              <a:gd name="connsiteY56" fmla="*/ 3969950 h 6858000"/>
              <a:gd name="connsiteX57" fmla="*/ 444798 w 1364418"/>
              <a:gd name="connsiteY57" fmla="*/ 3933779 h 6858000"/>
              <a:gd name="connsiteX58" fmla="*/ 446129 w 1364418"/>
              <a:gd name="connsiteY58" fmla="*/ 3933093 h 6858000"/>
              <a:gd name="connsiteX59" fmla="*/ 450483 w 1364418"/>
              <a:gd name="connsiteY59" fmla="*/ 3922082 h 6858000"/>
              <a:gd name="connsiteX60" fmla="*/ 455561 w 1364418"/>
              <a:gd name="connsiteY60" fmla="*/ 3901461 h 6858000"/>
              <a:gd name="connsiteX61" fmla="*/ 478155 w 1364418"/>
              <a:gd name="connsiteY61" fmla="*/ 3813873 h 6858000"/>
              <a:gd name="connsiteX62" fmla="*/ 477580 w 1364418"/>
              <a:gd name="connsiteY62" fmla="*/ 3806161 h 6858000"/>
              <a:gd name="connsiteX63" fmla="*/ 477887 w 1364418"/>
              <a:gd name="connsiteY63" fmla="*/ 3805957 h 6858000"/>
              <a:gd name="connsiteX64" fmla="*/ 477914 w 1364418"/>
              <a:gd name="connsiteY64" fmla="*/ 3797724 h 6858000"/>
              <a:gd name="connsiteX65" fmla="*/ 476529 w 1364418"/>
              <a:gd name="connsiteY65" fmla="*/ 3792098 h 6858000"/>
              <a:gd name="connsiteX66" fmla="*/ 475413 w 1364418"/>
              <a:gd name="connsiteY66" fmla="*/ 3777135 h 6858000"/>
              <a:gd name="connsiteX67" fmla="*/ 477146 w 1364418"/>
              <a:gd name="connsiteY67" fmla="*/ 3771656 h 6858000"/>
              <a:gd name="connsiteX68" fmla="*/ 480889 w 1364418"/>
              <a:gd name="connsiteY68" fmla="*/ 3769007 h 6858000"/>
              <a:gd name="connsiteX69" fmla="*/ 480355 w 1364418"/>
              <a:gd name="connsiteY69" fmla="*/ 3767709 h 6858000"/>
              <a:gd name="connsiteX70" fmla="*/ 489051 w 1364418"/>
              <a:gd name="connsiteY70" fmla="*/ 3738082 h 6858000"/>
              <a:gd name="connsiteX71" fmla="*/ 496397 w 1364418"/>
              <a:gd name="connsiteY71" fmla="*/ 3673397 h 6858000"/>
              <a:gd name="connsiteX72" fmla="*/ 495693 w 1364418"/>
              <a:gd name="connsiteY72" fmla="*/ 3637109 h 6858000"/>
              <a:gd name="connsiteX73" fmla="*/ 499136 w 1364418"/>
              <a:gd name="connsiteY73" fmla="*/ 3536883 h 6858000"/>
              <a:gd name="connsiteX74" fmla="*/ 506674 w 1364418"/>
              <a:gd name="connsiteY74" fmla="*/ 3435652 h 6858000"/>
              <a:gd name="connsiteX75" fmla="*/ 508345 w 1364418"/>
              <a:gd name="connsiteY75" fmla="*/ 3307769 h 6858000"/>
              <a:gd name="connsiteX76" fmla="*/ 525908 w 1364418"/>
              <a:gd name="connsiteY76" fmla="*/ 3250522 h 6858000"/>
              <a:gd name="connsiteX77" fmla="*/ 526333 w 1364418"/>
              <a:gd name="connsiteY77" fmla="*/ 3229163 h 6858000"/>
              <a:gd name="connsiteX78" fmla="*/ 528156 w 1364418"/>
              <a:gd name="connsiteY78" fmla="*/ 3217217 h 6858000"/>
              <a:gd name="connsiteX79" fmla="*/ 514991 w 1364418"/>
              <a:gd name="connsiteY79" fmla="*/ 3183755 h 6858000"/>
              <a:gd name="connsiteX80" fmla="*/ 515492 w 1364418"/>
              <a:gd name="connsiteY80" fmla="*/ 3178642 h 6858000"/>
              <a:gd name="connsiteX81" fmla="*/ 503092 w 1364418"/>
              <a:gd name="connsiteY81" fmla="*/ 3158586 h 6858000"/>
              <a:gd name="connsiteX82" fmla="*/ 488277 w 1364418"/>
              <a:gd name="connsiteY82" fmla="*/ 3129034 h 6858000"/>
              <a:gd name="connsiteX83" fmla="*/ 488942 w 1364418"/>
              <a:gd name="connsiteY83" fmla="*/ 3126682 h 6858000"/>
              <a:gd name="connsiteX84" fmla="*/ 479810 w 1364418"/>
              <a:gd name="connsiteY84" fmla="*/ 3114519 h 6858000"/>
              <a:gd name="connsiteX85" fmla="*/ 466419 w 1364418"/>
              <a:gd name="connsiteY85" fmla="*/ 3106272 h 6858000"/>
              <a:gd name="connsiteX86" fmla="*/ 439149 w 1364418"/>
              <a:gd name="connsiteY86" fmla="*/ 2958185 h 6858000"/>
              <a:gd name="connsiteX87" fmla="*/ 381763 w 1364418"/>
              <a:gd name="connsiteY87" fmla="*/ 2762989 h 6858000"/>
              <a:gd name="connsiteX88" fmla="*/ 330681 w 1364418"/>
              <a:gd name="connsiteY88" fmla="*/ 2554718 h 6858000"/>
              <a:gd name="connsiteX89" fmla="*/ 310775 w 1364418"/>
              <a:gd name="connsiteY89" fmla="*/ 2485734 h 6858000"/>
              <a:gd name="connsiteX90" fmla="*/ 301498 w 1364418"/>
              <a:gd name="connsiteY90" fmla="*/ 2447068 h 6858000"/>
              <a:gd name="connsiteX91" fmla="*/ 288459 w 1364418"/>
              <a:gd name="connsiteY91" fmla="*/ 2425819 h 6858000"/>
              <a:gd name="connsiteX92" fmla="*/ 294458 w 1364418"/>
              <a:gd name="connsiteY92" fmla="*/ 2402874 h 6858000"/>
              <a:gd name="connsiteX93" fmla="*/ 297070 w 1364418"/>
              <a:gd name="connsiteY93" fmla="*/ 2381443 h 6858000"/>
              <a:gd name="connsiteX94" fmla="*/ 273399 w 1364418"/>
              <a:gd name="connsiteY94" fmla="*/ 2261920 h 6858000"/>
              <a:gd name="connsiteX95" fmla="*/ 263286 w 1364418"/>
              <a:gd name="connsiteY95" fmla="*/ 2195378 h 6858000"/>
              <a:gd name="connsiteX96" fmla="*/ 247503 w 1364418"/>
              <a:gd name="connsiteY96" fmla="*/ 2155135 h 6858000"/>
              <a:gd name="connsiteX97" fmla="*/ 244961 w 1364418"/>
              <a:gd name="connsiteY97" fmla="*/ 2118008 h 6858000"/>
              <a:gd name="connsiteX98" fmla="*/ 245954 w 1364418"/>
              <a:gd name="connsiteY98" fmla="*/ 2050531 h 6858000"/>
              <a:gd name="connsiteX99" fmla="*/ 237760 w 1364418"/>
              <a:gd name="connsiteY99" fmla="*/ 1963269 h 6858000"/>
              <a:gd name="connsiteX100" fmla="*/ 218938 w 1364418"/>
              <a:gd name="connsiteY100" fmla="*/ 1906352 h 6858000"/>
              <a:gd name="connsiteX101" fmla="*/ 195495 w 1364418"/>
              <a:gd name="connsiteY101" fmla="*/ 1861531 h 6858000"/>
              <a:gd name="connsiteX102" fmla="*/ 149294 w 1364418"/>
              <a:gd name="connsiteY102" fmla="*/ 1732919 h 6858000"/>
              <a:gd name="connsiteX103" fmla="*/ 121605 w 1364418"/>
              <a:gd name="connsiteY103" fmla="*/ 1663540 h 6858000"/>
              <a:gd name="connsiteX104" fmla="*/ 120731 w 1364418"/>
              <a:gd name="connsiteY104" fmla="*/ 1615777 h 6858000"/>
              <a:gd name="connsiteX105" fmla="*/ 101526 w 1364418"/>
              <a:gd name="connsiteY105" fmla="*/ 1563678 h 6858000"/>
              <a:gd name="connsiteX106" fmla="*/ 114606 w 1364418"/>
              <a:gd name="connsiteY106" fmla="*/ 1519474 h 6858000"/>
              <a:gd name="connsiteX107" fmla="*/ 107348 w 1364418"/>
              <a:gd name="connsiteY107" fmla="*/ 1477995 h 6858000"/>
              <a:gd name="connsiteX108" fmla="*/ 93433 w 1364418"/>
              <a:gd name="connsiteY108" fmla="*/ 1373769 h 6858000"/>
              <a:gd name="connsiteX109" fmla="*/ 101740 w 1364418"/>
              <a:gd name="connsiteY109" fmla="*/ 1307086 h 6858000"/>
              <a:gd name="connsiteX110" fmla="*/ 102928 w 1364418"/>
              <a:gd name="connsiteY110" fmla="*/ 1189033 h 6858000"/>
              <a:gd name="connsiteX111" fmla="*/ 107613 w 1364418"/>
              <a:gd name="connsiteY111" fmla="*/ 1168288 h 6858000"/>
              <a:gd name="connsiteX112" fmla="*/ 99895 w 1364418"/>
              <a:gd name="connsiteY112" fmla="*/ 1142577 h 6858000"/>
              <a:gd name="connsiteX113" fmla="*/ 89201 w 1364418"/>
              <a:gd name="connsiteY113" fmla="*/ 1088484 h 6858000"/>
              <a:gd name="connsiteX114" fmla="*/ 77937 w 1364418"/>
              <a:gd name="connsiteY114" fmla="*/ 1016103 h 6858000"/>
              <a:gd name="connsiteX115" fmla="*/ 79393 w 1364418"/>
              <a:gd name="connsiteY115" fmla="*/ 954054 h 6858000"/>
              <a:gd name="connsiteX116" fmla="*/ 90309 w 1364418"/>
              <a:gd name="connsiteY116" fmla="*/ 921368 h 6858000"/>
              <a:gd name="connsiteX117" fmla="*/ 74258 w 1364418"/>
              <a:gd name="connsiteY117" fmla="*/ 896999 h 6858000"/>
              <a:gd name="connsiteX118" fmla="*/ 43666 w 1364418"/>
              <a:gd name="connsiteY118" fmla="*/ 821517 h 6858000"/>
              <a:gd name="connsiteX119" fmla="*/ 22616 w 1364418"/>
              <a:gd name="connsiteY119" fmla="*/ 751353 h 6858000"/>
              <a:gd name="connsiteX120" fmla="*/ 22174 w 1364418"/>
              <a:gd name="connsiteY120" fmla="*/ 721230 h 6858000"/>
              <a:gd name="connsiteX121" fmla="*/ 7845 w 1364418"/>
              <a:gd name="connsiteY121" fmla="*/ 681659 h 6858000"/>
              <a:gd name="connsiteX122" fmla="*/ 31306 w 1364418"/>
              <a:gd name="connsiteY122" fmla="*/ 619315 h 6858000"/>
              <a:gd name="connsiteX123" fmla="*/ 15184 w 1364418"/>
              <a:gd name="connsiteY123" fmla="*/ 585934 h 6858000"/>
              <a:gd name="connsiteX124" fmla="*/ 22258 w 1364418"/>
              <a:gd name="connsiteY124" fmla="*/ 538948 h 6858000"/>
              <a:gd name="connsiteX125" fmla="*/ 26166 w 1364418"/>
              <a:gd name="connsiteY125" fmla="*/ 525163 h 6858000"/>
              <a:gd name="connsiteX126" fmla="*/ 52290 w 1364418"/>
              <a:gd name="connsiteY126" fmla="*/ 446567 h 6858000"/>
              <a:gd name="connsiteX127" fmla="*/ 51538 w 1364418"/>
              <a:gd name="connsiteY127" fmla="*/ 393828 h 6858000"/>
              <a:gd name="connsiteX128" fmla="*/ 51368 w 1364418"/>
              <a:gd name="connsiteY128" fmla="*/ 353137 h 6858000"/>
              <a:gd name="connsiteX129" fmla="*/ 55970 w 1364418"/>
              <a:gd name="connsiteY129" fmla="*/ 321428 h 6858000"/>
              <a:gd name="connsiteX130" fmla="*/ 57061 w 1364418"/>
              <a:gd name="connsiteY130" fmla="*/ 275771 h 6858000"/>
              <a:gd name="connsiteX131" fmla="*/ 74088 w 1364418"/>
              <a:gd name="connsiteY131" fmla="*/ 212860 h 6858000"/>
              <a:gd name="connsiteX132" fmla="*/ 65798 w 1364418"/>
              <a:gd name="connsiteY132" fmla="*/ 144983 h 6858000"/>
              <a:gd name="connsiteX133" fmla="*/ 78082 w 1364418"/>
              <a:gd name="connsiteY133" fmla="*/ 55288 h 6858000"/>
              <a:gd name="connsiteX134" fmla="*/ 37636 w 1364418"/>
              <a:gd name="connsiteY134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317792 w 1364418"/>
              <a:gd name="connsiteY10" fmla="*/ 6324679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89521"/>
              <a:gd name="connsiteX1" fmla="*/ 1364418 w 1364418"/>
              <a:gd name="connsiteY1" fmla="*/ 0 h 6889521"/>
              <a:gd name="connsiteX2" fmla="*/ 1364418 w 1364418"/>
              <a:gd name="connsiteY2" fmla="*/ 6858000 h 6889521"/>
              <a:gd name="connsiteX3" fmla="*/ 101112 w 1364418"/>
              <a:gd name="connsiteY3" fmla="*/ 6857735 h 6889521"/>
              <a:gd name="connsiteX4" fmla="*/ 222208 w 1364418"/>
              <a:gd name="connsiteY4" fmla="*/ 6882355 h 6889521"/>
              <a:gd name="connsiteX5" fmla="*/ 209564 w 1364418"/>
              <a:gd name="connsiteY5" fmla="*/ 6777899 h 6889521"/>
              <a:gd name="connsiteX6" fmla="*/ 240339 w 1364418"/>
              <a:gd name="connsiteY6" fmla="*/ 6711686 h 6889521"/>
              <a:gd name="connsiteX7" fmla="*/ 286686 w 1364418"/>
              <a:gd name="connsiteY7" fmla="*/ 6664994 h 6889521"/>
              <a:gd name="connsiteX8" fmla="*/ 339152 w 1364418"/>
              <a:gd name="connsiteY8" fmla="*/ 6471804 h 6889521"/>
              <a:gd name="connsiteX9" fmla="*/ 334570 w 1364418"/>
              <a:gd name="connsiteY9" fmla="*/ 6389835 h 6889521"/>
              <a:gd name="connsiteX10" fmla="*/ 317792 w 1364418"/>
              <a:gd name="connsiteY10" fmla="*/ 6324679 h 6889521"/>
              <a:gd name="connsiteX11" fmla="*/ 278227 w 1364418"/>
              <a:gd name="connsiteY11" fmla="*/ 6280046 h 6889521"/>
              <a:gd name="connsiteX12" fmla="*/ 288000 w 1364418"/>
              <a:gd name="connsiteY12" fmla="*/ 6252834 h 6889521"/>
              <a:gd name="connsiteX13" fmla="*/ 265992 w 1364418"/>
              <a:gd name="connsiteY13" fmla="*/ 6202459 h 6889521"/>
              <a:gd name="connsiteX14" fmla="*/ 264790 w 1364418"/>
              <a:gd name="connsiteY14" fmla="*/ 6153037 h 6889521"/>
              <a:gd name="connsiteX15" fmla="*/ 280205 w 1364418"/>
              <a:gd name="connsiteY15" fmla="*/ 6078132 h 6889521"/>
              <a:gd name="connsiteX16" fmla="*/ 267592 w 1364418"/>
              <a:gd name="connsiteY16" fmla="*/ 6028119 h 6889521"/>
              <a:gd name="connsiteX17" fmla="*/ 252821 w 1364418"/>
              <a:gd name="connsiteY17" fmla="*/ 5926735 h 6889521"/>
              <a:gd name="connsiteX18" fmla="*/ 302333 w 1364418"/>
              <a:gd name="connsiteY18" fmla="*/ 5712857 h 6889521"/>
              <a:gd name="connsiteX19" fmla="*/ 332131 w 1364418"/>
              <a:gd name="connsiteY19" fmla="*/ 5660491 h 6889521"/>
              <a:gd name="connsiteX20" fmla="*/ 341254 w 1364418"/>
              <a:gd name="connsiteY20" fmla="*/ 5563435 h 6889521"/>
              <a:gd name="connsiteX21" fmla="*/ 368130 w 1364418"/>
              <a:gd name="connsiteY21" fmla="*/ 5437125 h 6889521"/>
              <a:gd name="connsiteX22" fmla="*/ 381698 w 1364418"/>
              <a:gd name="connsiteY22" fmla="*/ 5396260 h 6889521"/>
              <a:gd name="connsiteX23" fmla="*/ 397679 w 1364418"/>
              <a:gd name="connsiteY23" fmla="*/ 5330009 h 6889521"/>
              <a:gd name="connsiteX24" fmla="*/ 431172 w 1364418"/>
              <a:gd name="connsiteY24" fmla="*/ 5273739 h 6889521"/>
              <a:gd name="connsiteX25" fmla="*/ 440771 w 1364418"/>
              <a:gd name="connsiteY25" fmla="*/ 5241779 h 6889521"/>
              <a:gd name="connsiteX26" fmla="*/ 451997 w 1364418"/>
              <a:gd name="connsiteY26" fmla="*/ 5225268 h 6889521"/>
              <a:gd name="connsiteX27" fmla="*/ 453017 w 1364418"/>
              <a:gd name="connsiteY27" fmla="*/ 5217684 h 6889521"/>
              <a:gd name="connsiteX28" fmla="*/ 460358 w 1364418"/>
              <a:gd name="connsiteY28" fmla="*/ 5193377 h 6889521"/>
              <a:gd name="connsiteX29" fmla="*/ 463661 w 1364418"/>
              <a:gd name="connsiteY29" fmla="*/ 5179288 h 6889521"/>
              <a:gd name="connsiteX30" fmla="*/ 464645 w 1364418"/>
              <a:gd name="connsiteY30" fmla="*/ 5173621 h 6889521"/>
              <a:gd name="connsiteX31" fmla="*/ 460279 w 1364418"/>
              <a:gd name="connsiteY31" fmla="*/ 5159961 h 6889521"/>
              <a:gd name="connsiteX32" fmla="*/ 466956 w 1364418"/>
              <a:gd name="connsiteY32" fmla="*/ 5144295 h 6889521"/>
              <a:gd name="connsiteX33" fmla="*/ 463889 w 1364418"/>
              <a:gd name="connsiteY33" fmla="*/ 5125185 h 6889521"/>
              <a:gd name="connsiteX34" fmla="*/ 470719 w 1364418"/>
              <a:gd name="connsiteY34" fmla="*/ 5121884 h 6889521"/>
              <a:gd name="connsiteX35" fmla="*/ 477755 w 1364418"/>
              <a:gd name="connsiteY35" fmla="*/ 5067850 h 6889521"/>
              <a:gd name="connsiteX36" fmla="*/ 480486 w 1364418"/>
              <a:gd name="connsiteY36" fmla="*/ 5060861 h 6889521"/>
              <a:gd name="connsiteX37" fmla="*/ 477190 w 1364418"/>
              <a:gd name="connsiteY37" fmla="*/ 5034192 h 6889521"/>
              <a:gd name="connsiteX38" fmla="*/ 478744 w 1364418"/>
              <a:gd name="connsiteY38" fmla="*/ 4993030 h 6889521"/>
              <a:gd name="connsiteX39" fmla="*/ 485653 w 1364418"/>
              <a:gd name="connsiteY39" fmla="*/ 4946844 h 6889521"/>
              <a:gd name="connsiteX40" fmla="*/ 481509 w 1364418"/>
              <a:gd name="connsiteY40" fmla="*/ 4932692 h 6889521"/>
              <a:gd name="connsiteX41" fmla="*/ 496912 w 1364418"/>
              <a:gd name="connsiteY41" fmla="*/ 4858827 h 6889521"/>
              <a:gd name="connsiteX42" fmla="*/ 502815 w 1364418"/>
              <a:gd name="connsiteY42" fmla="*/ 4821170 h 6889521"/>
              <a:gd name="connsiteX43" fmla="*/ 507548 w 1364418"/>
              <a:gd name="connsiteY43" fmla="*/ 4780965 h 6889521"/>
              <a:gd name="connsiteX44" fmla="*/ 508841 w 1364418"/>
              <a:gd name="connsiteY44" fmla="*/ 4750867 h 6889521"/>
              <a:gd name="connsiteX45" fmla="*/ 506648 w 1364418"/>
              <a:gd name="connsiteY45" fmla="*/ 4690749 h 6889521"/>
              <a:gd name="connsiteX46" fmla="*/ 502128 w 1364418"/>
              <a:gd name="connsiteY46" fmla="*/ 4584173 h 6889521"/>
              <a:gd name="connsiteX47" fmla="*/ 497211 w 1364418"/>
              <a:gd name="connsiteY47" fmla="*/ 4444346 h 6889521"/>
              <a:gd name="connsiteX48" fmla="*/ 493776 w 1364418"/>
              <a:gd name="connsiteY48" fmla="*/ 4375228 h 6889521"/>
              <a:gd name="connsiteX49" fmla="*/ 474429 w 1364418"/>
              <a:gd name="connsiteY49" fmla="*/ 4214165 h 6889521"/>
              <a:gd name="connsiteX50" fmla="*/ 478502 w 1364418"/>
              <a:gd name="connsiteY50" fmla="*/ 4090296 h 6889521"/>
              <a:gd name="connsiteX51" fmla="*/ 463758 w 1364418"/>
              <a:gd name="connsiteY51" fmla="*/ 4033999 h 6889521"/>
              <a:gd name="connsiteX52" fmla="*/ 464907 w 1364418"/>
              <a:gd name="connsiteY52" fmla="*/ 4031933 h 6889521"/>
              <a:gd name="connsiteX53" fmla="*/ 463483 w 1364418"/>
              <a:gd name="connsiteY53" fmla="*/ 4013953 h 6889521"/>
              <a:gd name="connsiteX54" fmla="*/ 449778 w 1364418"/>
              <a:gd name="connsiteY54" fmla="*/ 3974753 h 6889521"/>
              <a:gd name="connsiteX55" fmla="*/ 451376 w 1364418"/>
              <a:gd name="connsiteY55" fmla="*/ 3969950 h 6889521"/>
              <a:gd name="connsiteX56" fmla="*/ 444798 w 1364418"/>
              <a:gd name="connsiteY56" fmla="*/ 3933779 h 6889521"/>
              <a:gd name="connsiteX57" fmla="*/ 446129 w 1364418"/>
              <a:gd name="connsiteY57" fmla="*/ 3933093 h 6889521"/>
              <a:gd name="connsiteX58" fmla="*/ 450483 w 1364418"/>
              <a:gd name="connsiteY58" fmla="*/ 3922082 h 6889521"/>
              <a:gd name="connsiteX59" fmla="*/ 455561 w 1364418"/>
              <a:gd name="connsiteY59" fmla="*/ 3901461 h 6889521"/>
              <a:gd name="connsiteX60" fmla="*/ 478155 w 1364418"/>
              <a:gd name="connsiteY60" fmla="*/ 3813873 h 6889521"/>
              <a:gd name="connsiteX61" fmla="*/ 477580 w 1364418"/>
              <a:gd name="connsiteY61" fmla="*/ 3806161 h 6889521"/>
              <a:gd name="connsiteX62" fmla="*/ 477887 w 1364418"/>
              <a:gd name="connsiteY62" fmla="*/ 3805957 h 6889521"/>
              <a:gd name="connsiteX63" fmla="*/ 477914 w 1364418"/>
              <a:gd name="connsiteY63" fmla="*/ 3797724 h 6889521"/>
              <a:gd name="connsiteX64" fmla="*/ 476529 w 1364418"/>
              <a:gd name="connsiteY64" fmla="*/ 3792098 h 6889521"/>
              <a:gd name="connsiteX65" fmla="*/ 475413 w 1364418"/>
              <a:gd name="connsiteY65" fmla="*/ 3777135 h 6889521"/>
              <a:gd name="connsiteX66" fmla="*/ 477146 w 1364418"/>
              <a:gd name="connsiteY66" fmla="*/ 3771656 h 6889521"/>
              <a:gd name="connsiteX67" fmla="*/ 480889 w 1364418"/>
              <a:gd name="connsiteY67" fmla="*/ 3769007 h 6889521"/>
              <a:gd name="connsiteX68" fmla="*/ 480355 w 1364418"/>
              <a:gd name="connsiteY68" fmla="*/ 3767709 h 6889521"/>
              <a:gd name="connsiteX69" fmla="*/ 489051 w 1364418"/>
              <a:gd name="connsiteY69" fmla="*/ 3738082 h 6889521"/>
              <a:gd name="connsiteX70" fmla="*/ 496397 w 1364418"/>
              <a:gd name="connsiteY70" fmla="*/ 3673397 h 6889521"/>
              <a:gd name="connsiteX71" fmla="*/ 495693 w 1364418"/>
              <a:gd name="connsiteY71" fmla="*/ 3637109 h 6889521"/>
              <a:gd name="connsiteX72" fmla="*/ 499136 w 1364418"/>
              <a:gd name="connsiteY72" fmla="*/ 3536883 h 6889521"/>
              <a:gd name="connsiteX73" fmla="*/ 506674 w 1364418"/>
              <a:gd name="connsiteY73" fmla="*/ 3435652 h 6889521"/>
              <a:gd name="connsiteX74" fmla="*/ 508345 w 1364418"/>
              <a:gd name="connsiteY74" fmla="*/ 3307769 h 6889521"/>
              <a:gd name="connsiteX75" fmla="*/ 525908 w 1364418"/>
              <a:gd name="connsiteY75" fmla="*/ 3250522 h 6889521"/>
              <a:gd name="connsiteX76" fmla="*/ 526333 w 1364418"/>
              <a:gd name="connsiteY76" fmla="*/ 3229163 h 6889521"/>
              <a:gd name="connsiteX77" fmla="*/ 528156 w 1364418"/>
              <a:gd name="connsiteY77" fmla="*/ 3217217 h 6889521"/>
              <a:gd name="connsiteX78" fmla="*/ 514991 w 1364418"/>
              <a:gd name="connsiteY78" fmla="*/ 3183755 h 6889521"/>
              <a:gd name="connsiteX79" fmla="*/ 515492 w 1364418"/>
              <a:gd name="connsiteY79" fmla="*/ 3178642 h 6889521"/>
              <a:gd name="connsiteX80" fmla="*/ 503092 w 1364418"/>
              <a:gd name="connsiteY80" fmla="*/ 3158586 h 6889521"/>
              <a:gd name="connsiteX81" fmla="*/ 488277 w 1364418"/>
              <a:gd name="connsiteY81" fmla="*/ 3129034 h 6889521"/>
              <a:gd name="connsiteX82" fmla="*/ 488942 w 1364418"/>
              <a:gd name="connsiteY82" fmla="*/ 3126682 h 6889521"/>
              <a:gd name="connsiteX83" fmla="*/ 479810 w 1364418"/>
              <a:gd name="connsiteY83" fmla="*/ 3114519 h 6889521"/>
              <a:gd name="connsiteX84" fmla="*/ 466419 w 1364418"/>
              <a:gd name="connsiteY84" fmla="*/ 3106272 h 6889521"/>
              <a:gd name="connsiteX85" fmla="*/ 439149 w 1364418"/>
              <a:gd name="connsiteY85" fmla="*/ 2958185 h 6889521"/>
              <a:gd name="connsiteX86" fmla="*/ 381763 w 1364418"/>
              <a:gd name="connsiteY86" fmla="*/ 2762989 h 6889521"/>
              <a:gd name="connsiteX87" fmla="*/ 330681 w 1364418"/>
              <a:gd name="connsiteY87" fmla="*/ 2554718 h 6889521"/>
              <a:gd name="connsiteX88" fmla="*/ 310775 w 1364418"/>
              <a:gd name="connsiteY88" fmla="*/ 2485734 h 6889521"/>
              <a:gd name="connsiteX89" fmla="*/ 301498 w 1364418"/>
              <a:gd name="connsiteY89" fmla="*/ 2447068 h 6889521"/>
              <a:gd name="connsiteX90" fmla="*/ 288459 w 1364418"/>
              <a:gd name="connsiteY90" fmla="*/ 2425819 h 6889521"/>
              <a:gd name="connsiteX91" fmla="*/ 294458 w 1364418"/>
              <a:gd name="connsiteY91" fmla="*/ 2402874 h 6889521"/>
              <a:gd name="connsiteX92" fmla="*/ 297070 w 1364418"/>
              <a:gd name="connsiteY92" fmla="*/ 2381443 h 6889521"/>
              <a:gd name="connsiteX93" fmla="*/ 273399 w 1364418"/>
              <a:gd name="connsiteY93" fmla="*/ 2261920 h 6889521"/>
              <a:gd name="connsiteX94" fmla="*/ 263286 w 1364418"/>
              <a:gd name="connsiteY94" fmla="*/ 2195378 h 6889521"/>
              <a:gd name="connsiteX95" fmla="*/ 247503 w 1364418"/>
              <a:gd name="connsiteY95" fmla="*/ 2155135 h 6889521"/>
              <a:gd name="connsiteX96" fmla="*/ 244961 w 1364418"/>
              <a:gd name="connsiteY96" fmla="*/ 2118008 h 6889521"/>
              <a:gd name="connsiteX97" fmla="*/ 245954 w 1364418"/>
              <a:gd name="connsiteY97" fmla="*/ 2050531 h 6889521"/>
              <a:gd name="connsiteX98" fmla="*/ 237760 w 1364418"/>
              <a:gd name="connsiteY98" fmla="*/ 1963269 h 6889521"/>
              <a:gd name="connsiteX99" fmla="*/ 218938 w 1364418"/>
              <a:gd name="connsiteY99" fmla="*/ 1906352 h 6889521"/>
              <a:gd name="connsiteX100" fmla="*/ 195495 w 1364418"/>
              <a:gd name="connsiteY100" fmla="*/ 1861531 h 6889521"/>
              <a:gd name="connsiteX101" fmla="*/ 149294 w 1364418"/>
              <a:gd name="connsiteY101" fmla="*/ 1732919 h 6889521"/>
              <a:gd name="connsiteX102" fmla="*/ 121605 w 1364418"/>
              <a:gd name="connsiteY102" fmla="*/ 1663540 h 6889521"/>
              <a:gd name="connsiteX103" fmla="*/ 120731 w 1364418"/>
              <a:gd name="connsiteY103" fmla="*/ 1615777 h 6889521"/>
              <a:gd name="connsiteX104" fmla="*/ 101526 w 1364418"/>
              <a:gd name="connsiteY104" fmla="*/ 1563678 h 6889521"/>
              <a:gd name="connsiteX105" fmla="*/ 114606 w 1364418"/>
              <a:gd name="connsiteY105" fmla="*/ 1519474 h 6889521"/>
              <a:gd name="connsiteX106" fmla="*/ 107348 w 1364418"/>
              <a:gd name="connsiteY106" fmla="*/ 1477995 h 6889521"/>
              <a:gd name="connsiteX107" fmla="*/ 93433 w 1364418"/>
              <a:gd name="connsiteY107" fmla="*/ 1373769 h 6889521"/>
              <a:gd name="connsiteX108" fmla="*/ 101740 w 1364418"/>
              <a:gd name="connsiteY108" fmla="*/ 1307086 h 6889521"/>
              <a:gd name="connsiteX109" fmla="*/ 102928 w 1364418"/>
              <a:gd name="connsiteY109" fmla="*/ 1189033 h 6889521"/>
              <a:gd name="connsiteX110" fmla="*/ 107613 w 1364418"/>
              <a:gd name="connsiteY110" fmla="*/ 1168288 h 6889521"/>
              <a:gd name="connsiteX111" fmla="*/ 99895 w 1364418"/>
              <a:gd name="connsiteY111" fmla="*/ 1142577 h 6889521"/>
              <a:gd name="connsiteX112" fmla="*/ 89201 w 1364418"/>
              <a:gd name="connsiteY112" fmla="*/ 1088484 h 6889521"/>
              <a:gd name="connsiteX113" fmla="*/ 77937 w 1364418"/>
              <a:gd name="connsiteY113" fmla="*/ 1016103 h 6889521"/>
              <a:gd name="connsiteX114" fmla="*/ 79393 w 1364418"/>
              <a:gd name="connsiteY114" fmla="*/ 954054 h 6889521"/>
              <a:gd name="connsiteX115" fmla="*/ 90309 w 1364418"/>
              <a:gd name="connsiteY115" fmla="*/ 921368 h 6889521"/>
              <a:gd name="connsiteX116" fmla="*/ 74258 w 1364418"/>
              <a:gd name="connsiteY116" fmla="*/ 896999 h 6889521"/>
              <a:gd name="connsiteX117" fmla="*/ 43666 w 1364418"/>
              <a:gd name="connsiteY117" fmla="*/ 821517 h 6889521"/>
              <a:gd name="connsiteX118" fmla="*/ 22616 w 1364418"/>
              <a:gd name="connsiteY118" fmla="*/ 751353 h 6889521"/>
              <a:gd name="connsiteX119" fmla="*/ 22174 w 1364418"/>
              <a:gd name="connsiteY119" fmla="*/ 721230 h 6889521"/>
              <a:gd name="connsiteX120" fmla="*/ 7845 w 1364418"/>
              <a:gd name="connsiteY120" fmla="*/ 681659 h 6889521"/>
              <a:gd name="connsiteX121" fmla="*/ 31306 w 1364418"/>
              <a:gd name="connsiteY121" fmla="*/ 619315 h 6889521"/>
              <a:gd name="connsiteX122" fmla="*/ 15184 w 1364418"/>
              <a:gd name="connsiteY122" fmla="*/ 585934 h 6889521"/>
              <a:gd name="connsiteX123" fmla="*/ 22258 w 1364418"/>
              <a:gd name="connsiteY123" fmla="*/ 538948 h 6889521"/>
              <a:gd name="connsiteX124" fmla="*/ 26166 w 1364418"/>
              <a:gd name="connsiteY124" fmla="*/ 525163 h 6889521"/>
              <a:gd name="connsiteX125" fmla="*/ 52290 w 1364418"/>
              <a:gd name="connsiteY125" fmla="*/ 446567 h 6889521"/>
              <a:gd name="connsiteX126" fmla="*/ 51538 w 1364418"/>
              <a:gd name="connsiteY126" fmla="*/ 393828 h 6889521"/>
              <a:gd name="connsiteX127" fmla="*/ 51368 w 1364418"/>
              <a:gd name="connsiteY127" fmla="*/ 353137 h 6889521"/>
              <a:gd name="connsiteX128" fmla="*/ 55970 w 1364418"/>
              <a:gd name="connsiteY128" fmla="*/ 321428 h 6889521"/>
              <a:gd name="connsiteX129" fmla="*/ 57061 w 1364418"/>
              <a:gd name="connsiteY129" fmla="*/ 275771 h 6889521"/>
              <a:gd name="connsiteX130" fmla="*/ 74088 w 1364418"/>
              <a:gd name="connsiteY130" fmla="*/ 212860 h 6889521"/>
              <a:gd name="connsiteX131" fmla="*/ 65798 w 1364418"/>
              <a:gd name="connsiteY131" fmla="*/ 144983 h 6889521"/>
              <a:gd name="connsiteX132" fmla="*/ 78082 w 1364418"/>
              <a:gd name="connsiteY132" fmla="*/ 55288 h 6889521"/>
              <a:gd name="connsiteX133" fmla="*/ 37636 w 1364418"/>
              <a:gd name="connsiteY133" fmla="*/ 0 h 6889521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81996 w 1364418"/>
              <a:gd name="connsiteY4" fmla="*/ 6792972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522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432</Words>
  <Application>Microsoft Office PowerPoint</Application>
  <PresentationFormat>Widescreen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Inter</vt:lpstr>
      <vt:lpstr>Office Theme</vt:lpstr>
      <vt:lpstr>Predicting Pawpularity</vt:lpstr>
      <vt:lpstr>Contents</vt:lpstr>
      <vt:lpstr>PowerPoint Presentation</vt:lpstr>
      <vt:lpstr>Data</vt:lpstr>
      <vt:lpstr>Chosen method: Convolutional Neural Network</vt:lpstr>
      <vt:lpstr>Utilised 4 different Models</vt:lpstr>
      <vt:lpstr>Performance of four different models (Mean Absolute Error)</vt:lpstr>
      <vt:lpstr>Which one is the best model?</vt:lpstr>
      <vt:lpstr>Key takeaways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Pawpularity</dc:title>
  <dc:creator>Arne Thielenhaus</dc:creator>
  <cp:lastModifiedBy>Arne Thielenhaus</cp:lastModifiedBy>
  <cp:revision>14</cp:revision>
  <dcterms:created xsi:type="dcterms:W3CDTF">2021-12-15T15:25:33Z</dcterms:created>
  <dcterms:modified xsi:type="dcterms:W3CDTF">2021-12-16T23:00:52Z</dcterms:modified>
</cp:coreProperties>
</file>